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8" r:id="rId3"/>
    <p:sldMasterId id="2147483696" r:id="rId4"/>
    <p:sldMasterId id="2147483648" r:id="rId5"/>
  </p:sldMasterIdLst>
  <p:notesMasterIdLst>
    <p:notesMasterId r:id="rId74"/>
  </p:notesMasterIdLst>
  <p:handoutMasterIdLst>
    <p:handoutMasterId r:id="rId75"/>
  </p:handoutMasterIdLst>
  <p:sldIdLst>
    <p:sldId id="313" r:id="rId6"/>
    <p:sldId id="308" r:id="rId7"/>
    <p:sldId id="311" r:id="rId8"/>
    <p:sldId id="320" r:id="rId9"/>
    <p:sldId id="315" r:id="rId10"/>
    <p:sldId id="314" r:id="rId11"/>
    <p:sldId id="328" r:id="rId12"/>
    <p:sldId id="327" r:id="rId13"/>
    <p:sldId id="376" r:id="rId14"/>
    <p:sldId id="325" r:id="rId15"/>
    <p:sldId id="326" r:id="rId16"/>
    <p:sldId id="387" r:id="rId17"/>
    <p:sldId id="316" r:id="rId18"/>
    <p:sldId id="402" r:id="rId19"/>
    <p:sldId id="388" r:id="rId20"/>
    <p:sldId id="423" r:id="rId21"/>
    <p:sldId id="419" r:id="rId22"/>
    <p:sldId id="420" r:id="rId23"/>
    <p:sldId id="421" r:id="rId24"/>
    <p:sldId id="422" r:id="rId25"/>
    <p:sldId id="424" r:id="rId26"/>
    <p:sldId id="425" r:id="rId27"/>
    <p:sldId id="401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17" r:id="rId36"/>
    <p:sldId id="418" r:id="rId37"/>
    <p:sldId id="403" r:id="rId38"/>
    <p:sldId id="404" r:id="rId39"/>
    <p:sldId id="405" r:id="rId40"/>
    <p:sldId id="386" r:id="rId41"/>
    <p:sldId id="345" r:id="rId42"/>
    <p:sldId id="355" r:id="rId43"/>
    <p:sldId id="343" r:id="rId44"/>
    <p:sldId id="357" r:id="rId45"/>
    <p:sldId id="344" r:id="rId46"/>
    <p:sldId id="356" r:id="rId47"/>
    <p:sldId id="317" r:id="rId48"/>
    <p:sldId id="329" r:id="rId49"/>
    <p:sldId id="346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399" r:id="rId61"/>
    <p:sldId id="400" r:id="rId62"/>
    <p:sldId id="354" r:id="rId63"/>
    <p:sldId id="358" r:id="rId64"/>
    <p:sldId id="385" r:id="rId65"/>
    <p:sldId id="366" r:id="rId66"/>
    <p:sldId id="367" r:id="rId67"/>
    <p:sldId id="359" r:id="rId68"/>
    <p:sldId id="363" r:id="rId69"/>
    <p:sldId id="364" r:id="rId70"/>
    <p:sldId id="365" r:id="rId71"/>
    <p:sldId id="362" r:id="rId72"/>
    <p:sldId id="409" r:id="rId7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296"/>
    <a:srgbClr val="0D1D84"/>
    <a:srgbClr val="00203F"/>
    <a:srgbClr val="A7B9DE"/>
    <a:srgbClr val="648AB1"/>
    <a:srgbClr val="CECBC6"/>
    <a:srgbClr val="3E5BA4"/>
    <a:srgbClr val="5A6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79"/>
    <p:restoredTop sz="96327"/>
  </p:normalViewPr>
  <p:slideViewPr>
    <p:cSldViewPr snapToGrid="0">
      <p:cViewPr varScale="1">
        <p:scale>
          <a:sx n="111" d="100"/>
          <a:sy n="111" d="100"/>
        </p:scale>
        <p:origin x="11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9ADCACD-251A-3D11-9138-77AD08FD3B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EBBB36-0432-2494-7D4D-82D8BD6387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D2E70-53EE-41CE-9581-DAC7B2EBC461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38AC43-59D9-79C9-4599-6B767D092B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C4CCBC-5CD8-7A3D-AE79-93D825C4EF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E3B05-3289-4335-B83A-8D85511FBB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5909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F4E12-59BA-4A4B-8657-332FA8AF2D08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A20AA-D3F0-41F5-8E81-7C1196E0A8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759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A537-9A42-454E-BF8C-79A07A23730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464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3972A-CC14-4AD8-9ED3-A659A41EC6A7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8866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ANG Peter 9h00 22-oct       </a:t>
            </a:r>
          </a:p>
          <a:p>
            <a:r>
              <a:rPr lang="en-US"/>
              <a:t>NL Raf 9h30 24-oct    </a:t>
            </a:r>
          </a:p>
          <a:p>
            <a:r>
              <a:rPr lang="en-US"/>
              <a:t>ESP Carles 11h00 27-oct   </a:t>
            </a:r>
          </a:p>
          <a:p>
            <a:r>
              <a:rPr lang="en-US"/>
              <a:t>ESP Carles 11h00 17-nov  </a:t>
            </a:r>
          </a:p>
          <a:p>
            <a:r>
              <a:rPr lang="en-US"/>
              <a:t>NL Raf 16h00 25-nov</a:t>
            </a:r>
          </a:p>
          <a:p>
            <a:r>
              <a:rPr lang="en-US"/>
              <a:t>ANG Peter 9h00 26-nov   </a:t>
            </a:r>
          </a:p>
          <a:p>
            <a:r>
              <a:rPr lang="en-US"/>
              <a:t>ANG Peter 9h00 10-déc      </a:t>
            </a:r>
          </a:p>
          <a:p>
            <a:r>
              <a:rPr lang="en-US"/>
              <a:t>ANG Peter 9h00 12-déc    </a:t>
            </a:r>
          </a:p>
          <a:p>
            <a:r>
              <a:rPr lang="en-US"/>
              <a:t>ESP Carles 11h00 15-déc      </a:t>
            </a:r>
          </a:p>
          <a:p>
            <a:r>
              <a:rPr lang="en-US"/>
              <a:t>NL Raf 16h30 17-déc </a:t>
            </a:r>
          </a:p>
          <a:p>
            <a:r>
              <a:rPr lang="en-US"/>
              <a:t>ANG Peter 9h00 7-janv</a:t>
            </a:r>
          </a:p>
          <a:p>
            <a:r>
              <a:rPr lang="en-US"/>
              <a:t>ANG Peter 9h00 14-janv</a:t>
            </a:r>
          </a:p>
          <a:p>
            <a:r>
              <a:rPr lang="en-US"/>
              <a:t>ANG Peter 9h00 21-janv </a:t>
            </a:r>
          </a:p>
          <a:p>
            <a:r>
              <a:rPr lang="en-US"/>
              <a:t>ANG Peter 9h00 2-févr</a:t>
            </a:r>
          </a:p>
          <a:p>
            <a:r>
              <a:rPr lang="en-US"/>
              <a:t>ANG Peter 9h00 4-févr</a:t>
            </a:r>
          </a:p>
          <a:p>
            <a:r>
              <a:rPr lang="en-US"/>
              <a:t>ANG Peter 9h00 9-févr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3972A-CC14-4AD8-9ED3-A659A41EC6A7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2509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3972A-CC14-4AD8-9ED3-A659A41EC6A7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724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3972A-CC14-4AD8-9ED3-A659A41EC6A7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503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3972A-CC14-4AD8-9ED3-A659A41EC6A7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7906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3972A-CC14-4AD8-9ED3-A659A41EC6A7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6050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3972A-CC14-4AD8-9ED3-A659A41EC6A7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794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3972A-CC14-4AD8-9ED3-A659A41EC6A7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1326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D8DF3-DE2A-70F7-817A-264282392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59454-3A86-C037-A68D-3B85DA1D1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C6CBCB-EE87-6CC5-015E-BBDCED9A9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277A14-B35A-2C1A-5408-65C952D2F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3972A-CC14-4AD8-9ED3-A659A41EC6A7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997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E836219-5985-76DF-7E79-33B9FCB0C1AB}"/>
              </a:ext>
            </a:extLst>
          </p:cNvPr>
          <p:cNvCxnSpPr/>
          <p:nvPr userDrawn="1"/>
        </p:nvCxnSpPr>
        <p:spPr>
          <a:xfrm>
            <a:off x="1524000" y="3990886"/>
            <a:ext cx="9144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20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7B08D0-E603-D0BA-9E43-420D6762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860E39-91C7-6E3A-5FCF-72EE3AD58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2FFD21-E23F-E42D-C378-B6F4E078A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AEB8C3-C4D0-5E2D-5F18-BF09CDE4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4F05F2-2BB5-6802-6368-9A106727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39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D98990-6D27-6458-6D03-89AC1CD12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04E844-54C8-CF8C-0C3F-E6B2884D2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14BB5-3362-DD8D-4281-9A0AC443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ECADD5-0132-FD28-3CD4-A4FBC6841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B3A9BF-0C6E-3A03-8FE5-449B9E21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03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55D29-A376-4267-A3AA-961BC35FE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637EC7-80B1-4F23-B869-BAC47F437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964600-CE86-43D4-8208-9DDD83A5C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898AB0-5645-4892-8528-E5F73671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7EDC7B-23F4-4817-A17E-889F432C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585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F15CE-6527-4C13-B08C-9D52E33C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9DB61A-C377-4B25-B00D-AD802F27B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F34D8D-2C4F-45EB-BA84-CD2382BB7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4B469-3D21-4598-A00F-728C1671B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EC3199-80CD-424C-A150-FD029D03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55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EDD82-13A2-471F-BCCB-3F155F9CD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6651FC-6E3F-40AA-ABCA-C909241E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F8EC6C-1E1A-4238-B906-62946D73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BE5992-C748-48CB-8FEB-E37B8072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3FB291-39CA-4EB9-912F-7D0A444A6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23151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F0426F-AD0B-4A9D-B085-D1E39727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8D9A29-51A3-4C44-80F7-25D4EE412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D3669C-5FE4-43D5-ABF4-B946F5B6F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5016D2-8D9D-4A26-AB6F-E0A4EDE5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E5F5ED-4ED0-43C3-B77D-71C720AF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1CE09E-7ADA-44AB-BB30-E64508E2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7404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D67F98-8D9D-4B07-9935-40679583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2E7A79-EFBB-4315-B029-F8DAFB600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6629DA-092F-4A2F-9BF7-3BD6612DE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EDBECF-4028-44E5-AB94-88AF1EAA6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AF92AD4-33DA-4B4D-BBF6-A3009D5D3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E0A3F8-931D-4C50-AC5A-E3EA24AD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1C77BC-A056-4E89-88DA-FBDCE4A5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9FF2F1-ABFE-4921-8C05-5238F639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388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25447-E885-47A0-BD48-0F02C2EF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37B682-E63B-4BCD-B115-11F388E68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E4D1DB-CC41-4D2C-ADDC-3BA8ACF8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6C95B6-7F9F-4E3E-8111-D81DA725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6611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F3357C-7144-46E5-9100-E7E65D56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AACDDA-CCF7-46BF-AAF4-20C24F0C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300E5B-CD09-4E82-ADF5-DD8EA7A7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528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2CBB4-1FA8-4650-A06D-E2E620BA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D1B0C3-FA24-4DD6-8A82-268964573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ED2F9E-8414-4378-AC73-03FBA661E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B1FD8A-0219-4609-B236-9324EECF2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21E590-28CE-44B7-90EE-82477945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B29C67-CBF8-48AE-8207-7F713CC6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164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FA029-16E6-2267-483F-5C2B12DA7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F4505F-AA58-90F0-7C41-FF085DFC2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47DD6B-8ED9-3CE7-CBAD-3B165C5BB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18EE9E-951E-01D6-AAEE-67C5017B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2A4E08-61AA-DFD9-5EEE-AAD293ED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524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699CF7-8A2F-4CB8-BD59-339E37D3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2747A4E-CC1B-4687-836F-1FAD0BBB2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8DE07F-24E3-472D-B183-62EF0E48D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FC7387-0E61-4279-A9BA-FCCBD968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20CDCD-888B-44B8-BC3D-CD42D50D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ED1C25-4B7A-4356-8622-F7F82EAC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4546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63C59-BEA2-4622-A9BA-8AB3AF4D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5C5CF1-FD08-4CD7-9E87-2C32412B6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9C14C5-7526-411F-8D14-DB57D0F7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AD3404-574A-486A-B5CB-BBEFA90F5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682E73-E948-4983-AE9C-5BBCFEEB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7103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2D98D51-5CB0-49DB-B5B8-C477BA374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89252E-82DB-40E7-9FF6-93ED3B885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98E2DF-FA02-4BC2-BCC1-CBC59C73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0FF542-9CCA-48C6-8050-DDEA86E84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21BC82-B4B9-46A2-904E-1B4CBE85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8727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66306"/>
            <a:ext cx="5181600" cy="942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492337"/>
            <a:ext cx="4267200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826278"/>
            <a:ext cx="5181600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864163"/>
            <a:ext cx="5181600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26257"/>
            <a:ext cx="2692400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26257"/>
            <a:ext cx="2692400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84514"/>
            <a:ext cx="2693459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394813"/>
            <a:ext cx="2693459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984514"/>
            <a:ext cx="2694517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394813"/>
            <a:ext cx="2694517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B36563-334C-C7FB-6D2B-74D553E92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5D43D0-DC5A-7101-1821-9D0847DA4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609CA4-06FB-DE7D-0181-DC44C480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B7F92E-C549-E3AF-8220-C116538FA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245E1F-669D-6A20-82E9-E6160C63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586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115"/>
            <a:ext cx="2005542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75115"/>
            <a:ext cx="3407833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20373"/>
            <a:ext cx="2005542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078770"/>
            <a:ext cx="3657600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392991"/>
            <a:ext cx="3657600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442236"/>
            <a:ext cx="3657600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76134"/>
            <a:ext cx="1371600" cy="3752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76134"/>
            <a:ext cx="4013200" cy="375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E1A5F-8396-D0FE-9904-BB0E95CE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2FD8E2-20B1-6131-73AC-40C9D55B9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AEA4BC-8757-213D-A681-E7CCC4887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8A8E74-D58B-2947-B9BD-787905A7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9AB3BE-3DF6-C9DE-2C2E-F4322218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0AF94A-12C2-4775-E79E-49605D26C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387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DF055E-16B3-8AFB-8336-B6EE7C38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113062-93E9-EC62-BF56-88668C0A2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E42A35-9EBD-9D7A-23A5-FB6257220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666F04-A02A-8BB1-B15B-50453807C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2468EE-8DDF-73A1-3C1D-69F8E6113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0736753-12C1-88C9-8EB6-34BCD22C0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F57605-3B00-62C8-C4B9-28549CCD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67693E-88C3-D678-9A11-37166AF9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87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A652CB-6AB9-84ED-618E-54B5A4B1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A03243-EE14-B29E-6182-164FDA02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6BEF50-6F42-A180-6ACD-35ECE86A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5612EE-4BC0-AD14-3ECE-90CEF449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56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E701787-E567-1883-9820-FE50A9FB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3A264A-E46D-0E9B-27E4-4944D3B7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4C5A7B-5DC0-5A7E-D287-4726E53F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93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7CBCE-4B8D-BF0C-AAFE-5AA6232A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152D80-F1C5-AFC8-B0B5-17C94AB24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AAD861-25E2-18C8-4A5D-4A512F2F4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4D166F-DA8F-E1C4-E446-17DAECAC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A3C726-E490-D3AC-C780-5DF0CBD0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905B64-0185-05EC-F9A1-19499944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27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2FE8D-B39C-2213-642F-BE46EADD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A957840-11CE-3C8D-571B-469CFABC7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796628-66AF-7114-34E9-82403AC4B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9DC125-E28A-6F63-93C2-119A0EE57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28EDC3-0EB3-64F5-6A38-B6F16A5D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0B21A2-9BCD-031C-E19E-579B335D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18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1D402F4-A34D-3327-297C-9F446557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8B5130-A8B1-5390-E90A-EC652D966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A97E7B-D295-9771-5376-2D34BE816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2A50A-B433-5A47-BAA6-0F15DC421DE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3FFD84-0DEB-4F91-97E9-FA4EBCFCE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2B9D04-FFBD-A9A9-3EBE-FEED92EC1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B22D7-C3EE-5E40-A777-D6344010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8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511A945-B26C-487C-8D86-56BADC797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358BFB-BBD0-4575-B967-AA0264CF9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131B07-4BCB-4488-9212-1A5BBFED3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51BA1-FC62-4F0F-A60D-D2E6FC00A375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04147A-0654-4A6C-98D9-F39B904E0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FAF275-2B67-4B8A-8F61-9DD580E3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49F57-4FCB-448B-902C-DA84D7F56F99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12">
            <a:extLst>
              <a:ext uri="{FF2B5EF4-FFF2-40B4-BE49-F238E27FC236}">
                <a16:creationId xmlns:a16="http://schemas.microsoft.com/office/drawing/2014/main" id="{DB9AF3E5-34AD-4C4B-BF15-50021AB643A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" y="-15654"/>
            <a:ext cx="734594" cy="640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54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76134"/>
            <a:ext cx="5486400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6257"/>
            <a:ext cx="5486400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076519"/>
            <a:ext cx="1422400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076519"/>
            <a:ext cx="1930400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076519"/>
            <a:ext cx="1422400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QRpAS21QIfM&amp;list=PL9H52ijfCQPUHxrScixgXeikmEq8-gwkL&amp;index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5.xml"/><Relationship Id="rId10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3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4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hyperlink" Target="https://langues.ulb.be/en" TargetMode="External"/><Relationship Id="rId5" Type="http://schemas.openxmlformats.org/officeDocument/2006/relationships/tags" Target="../tags/tag10.xml"/><Relationship Id="rId10" Type="http://schemas.openxmlformats.org/officeDocument/2006/relationships/hyperlink" Target="https://langues.ulb.be/" TargetMode="External"/><Relationship Id="rId4" Type="http://schemas.openxmlformats.org/officeDocument/2006/relationships/tags" Target="../tags/tag9.xml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4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0" Type="http://schemas.openxmlformats.org/officeDocument/2006/relationships/image" Target="../media/image3.png"/><Relationship Id="rId4" Type="http://schemas.openxmlformats.org/officeDocument/2006/relationships/tags" Target="../tags/tag15.xml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20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22.xml"/><Relationship Id="rId10" Type="http://schemas.openxmlformats.org/officeDocument/2006/relationships/image" Target="../media/image23.png"/><Relationship Id="rId4" Type="http://schemas.openxmlformats.org/officeDocument/2006/relationships/tags" Target="../tags/tag21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7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hyperlink" Target="https://langues.ulb.be/fr/conversations" TargetMode="External"/><Relationship Id="rId5" Type="http://schemas.openxmlformats.org/officeDocument/2006/relationships/tags" Target="../tags/tag27.xml"/><Relationship Id="rId10" Type="http://schemas.openxmlformats.org/officeDocument/2006/relationships/hyperlink" Target="https://uv.ulb.ac.be/course/view.php?id=96312" TargetMode="External"/><Relationship Id="rId4" Type="http://schemas.openxmlformats.org/officeDocument/2006/relationships/tags" Target="../tags/tag26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28.png"/><Relationship Id="rId5" Type="http://schemas.openxmlformats.org/officeDocument/2006/relationships/tags" Target="../tags/tag33.xml"/><Relationship Id="rId10" Type="http://schemas.openxmlformats.org/officeDocument/2006/relationships/hyperlink" Target="https://langues.ulb.be/fr/academique-scientifique/language-boost" TargetMode="External"/><Relationship Id="rId4" Type="http://schemas.openxmlformats.org/officeDocument/2006/relationships/tags" Target="../tags/tag3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7.png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9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hyperlink" Target="https://langues.ulb.be/les-tandems-linguistiques" TargetMode="External"/><Relationship Id="rId5" Type="http://schemas.openxmlformats.org/officeDocument/2006/relationships/tags" Target="../tags/tag39.xml"/><Relationship Id="rId10" Type="http://schemas.openxmlformats.org/officeDocument/2006/relationships/hyperlink" Target="https://language-tandems.be/login" TargetMode="External"/><Relationship Id="rId4" Type="http://schemas.openxmlformats.org/officeDocument/2006/relationships/tags" Target="../tags/tag38.xml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uv.ulb.ac.be/course/view.php?id=82463&amp;section=2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5.png"/><Relationship Id="rId12" Type="http://schemas.openxmlformats.org/officeDocument/2006/relationships/image" Target="../media/image27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1.xml"/><Relationship Id="rId10" Type="http://schemas.openxmlformats.org/officeDocument/2006/relationships/hyperlink" Target="https://uv.ulb.ac.be/course/view.php?id=82463&amp;section=3" TargetMode="External"/><Relationship Id="rId4" Type="http://schemas.openxmlformats.org/officeDocument/2006/relationships/tags" Target="../tags/tag44.xml"/><Relationship Id="rId9" Type="http://schemas.openxmlformats.org/officeDocument/2006/relationships/hyperlink" Target="https://uv.ulb.ac.be/course/view.php?id=82463&amp;section=1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image" Target="../media/image3.png"/><Relationship Id="rId26" Type="http://schemas.openxmlformats.org/officeDocument/2006/relationships/image" Target="../media/image38.svg"/><Relationship Id="rId3" Type="http://schemas.openxmlformats.org/officeDocument/2006/relationships/tags" Target="../tags/tag47.xml"/><Relationship Id="rId21" Type="http://schemas.openxmlformats.org/officeDocument/2006/relationships/image" Target="../media/image33.pn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notesSlide" Target="../notesSlides/notesSlide10.xml"/><Relationship Id="rId25" Type="http://schemas.openxmlformats.org/officeDocument/2006/relationships/image" Target="../media/image37.png"/><Relationship Id="rId2" Type="http://schemas.openxmlformats.org/officeDocument/2006/relationships/tags" Target="../tags/tag46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32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image" Target="../media/image36.svg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image" Target="../media/image35.png"/><Relationship Id="rId28" Type="http://schemas.openxmlformats.org/officeDocument/2006/relationships/image" Target="../media/image39.png"/><Relationship Id="rId10" Type="http://schemas.openxmlformats.org/officeDocument/2006/relationships/tags" Target="../tags/tag54.xml"/><Relationship Id="rId19" Type="http://schemas.openxmlformats.org/officeDocument/2006/relationships/image" Target="../media/image31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image" Target="../media/image34.svg"/><Relationship Id="rId27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7.svg"/><Relationship Id="rId3" Type="http://schemas.openxmlformats.org/officeDocument/2006/relationships/image" Target="../media/image40.png"/><Relationship Id="rId7" Type="http://schemas.openxmlformats.org/officeDocument/2006/relationships/image" Target="../media/image45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11" Type="http://schemas.openxmlformats.org/officeDocument/2006/relationships/image" Target="../media/image53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1.sv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1.sv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sv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hyperlink" Target="https://civis.eu/en/civis-courses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lb.be/fr/partir-en-echange/avant-le-depar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lb.be/fr/partir-ou-venir-en-echange/vos-contacts-mobilite-en-faculte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hyperlink" Target="https://www.instagram.com/erasmusulb/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89017D-C4B7-4B8D-0D53-610C315BE970}"/>
              </a:ext>
            </a:extLst>
          </p:cNvPr>
          <p:cNvSpPr/>
          <p:nvPr/>
        </p:nvSpPr>
        <p:spPr>
          <a:xfrm>
            <a:off x="0" y="-150396"/>
            <a:ext cx="12192000" cy="7008395"/>
          </a:xfrm>
          <a:prstGeom prst="rect">
            <a:avLst/>
          </a:prstGeom>
          <a:solidFill>
            <a:srgbClr val="0852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02059" y="2356279"/>
            <a:ext cx="4187881" cy="1362802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CA2194C-D84B-0D66-3665-28BC5F852440}"/>
              </a:ext>
            </a:extLst>
          </p:cNvPr>
          <p:cNvCxnSpPr>
            <a:cxnSpLocks/>
          </p:cNvCxnSpPr>
          <p:nvPr/>
        </p:nvCxnSpPr>
        <p:spPr>
          <a:xfrm>
            <a:off x="1600200" y="6225755"/>
            <a:ext cx="100516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9366B8CA-7529-CBB9-1A37-89B0DEB23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53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F2E1B-6505-8BFF-60F2-74863CB1AE23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QUELLES OPTIONS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D3A6E9-3173-A139-C995-512247DB8C6C}"/>
              </a:ext>
            </a:extLst>
          </p:cNvPr>
          <p:cNvSpPr txBox="1"/>
          <p:nvPr/>
        </p:nvSpPr>
        <p:spPr>
          <a:xfrm>
            <a:off x="1536699" y="1620519"/>
            <a:ext cx="1016598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fr-BE" sz="28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Etudes : Erasmus+ / </a:t>
            </a:r>
            <a:r>
              <a:rPr lang="fr-BE" sz="2800" b="1" i="0" dirty="0" err="1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Belgica</a:t>
            </a:r>
            <a:r>
              <a:rPr lang="fr-BE" sz="28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 / Séjours Hors-Europe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3</a:t>
            </a: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-5 mois ou 8-10 mois à l’étranger, cours et examens passés à l’étranger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ECTS « ULB » remplacés par ECTS à l’étranger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Limité aux partenariats de votre faculté ou département</a:t>
            </a:r>
            <a:endParaRPr lang="fr-FR" sz="200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85296"/>
                </a:solidFill>
                <a:effectLst/>
                <a:uLnTx/>
                <a:uFillTx/>
                <a:latin typeface="MetaOT-Norm" panose="020B0504030101020102" pitchFamily="34" charset="77"/>
                <a:ea typeface="+mn-ea"/>
                <a:cs typeface="+mn-cs"/>
              </a:rPr>
              <a:t>Stages : Erasmus+ / ARES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2-6 mois avec Erasmus+ ou 1-6 mois hors-Europe avec l’ARES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Stages crédités uniquement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Choix libre du lieu de stage en Europe, liste de pays pour les stages ARES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endParaRPr lang="fr-FR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85296"/>
                </a:solidFill>
                <a:effectLst/>
                <a:uLnTx/>
                <a:uFillTx/>
                <a:latin typeface="MetaOT-Norm" panose="020B0504030101020102" pitchFamily="34" charset="77"/>
                <a:ea typeface="+mn-ea"/>
                <a:cs typeface="+mn-cs"/>
              </a:rPr>
              <a:t>BIP Erasmus+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Cours composée d’1 semaine à l’étranger + sessions virtuelles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Intégré à certains cours, en supplément des 60 ECTS ou en inscription « UESUP »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Plusieurs périodes de candidature (</a:t>
            </a:r>
            <a:r>
              <a:rPr lang="fr-FR" sz="2000" dirty="0">
                <a:solidFill>
                  <a:srgbClr val="FF0000"/>
                </a:solidFill>
                <a:latin typeface="MetaOT-Norm" panose="020B0504030101020102" pitchFamily="34" charset="77"/>
              </a:rPr>
              <a:t>période en cours jusqu’au 30 octobre</a:t>
            </a: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)</a:t>
            </a:r>
          </a:p>
          <a:p>
            <a:pPr algn="l" fontAlgn="base"/>
            <a:endParaRPr lang="fr-FR" sz="200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23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F2E1B-6505-8BFF-60F2-74863CB1AE23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QUAND PARTIR?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D59426A-CA7F-76AF-8C37-DE85A6E4E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774840"/>
              </p:ext>
            </p:extLst>
          </p:nvPr>
        </p:nvGraphicFramePr>
        <p:xfrm>
          <a:off x="1646672" y="1228913"/>
          <a:ext cx="9555186" cy="5018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531">
                  <a:extLst>
                    <a:ext uri="{9D8B030D-6E8A-4147-A177-3AD203B41FA5}">
                      <a16:colId xmlns:a16="http://schemas.microsoft.com/office/drawing/2014/main" val="3088605655"/>
                    </a:ext>
                  </a:extLst>
                </a:gridCol>
                <a:gridCol w="1592531">
                  <a:extLst>
                    <a:ext uri="{9D8B030D-6E8A-4147-A177-3AD203B41FA5}">
                      <a16:colId xmlns:a16="http://schemas.microsoft.com/office/drawing/2014/main" val="1480235162"/>
                    </a:ext>
                  </a:extLst>
                </a:gridCol>
                <a:gridCol w="1592531">
                  <a:extLst>
                    <a:ext uri="{9D8B030D-6E8A-4147-A177-3AD203B41FA5}">
                      <a16:colId xmlns:a16="http://schemas.microsoft.com/office/drawing/2014/main" val="315748671"/>
                    </a:ext>
                  </a:extLst>
                </a:gridCol>
                <a:gridCol w="1592531">
                  <a:extLst>
                    <a:ext uri="{9D8B030D-6E8A-4147-A177-3AD203B41FA5}">
                      <a16:colId xmlns:a16="http://schemas.microsoft.com/office/drawing/2014/main" val="2628882901"/>
                    </a:ext>
                  </a:extLst>
                </a:gridCol>
                <a:gridCol w="1592531">
                  <a:extLst>
                    <a:ext uri="{9D8B030D-6E8A-4147-A177-3AD203B41FA5}">
                      <a16:colId xmlns:a16="http://schemas.microsoft.com/office/drawing/2014/main" val="259305525"/>
                    </a:ext>
                  </a:extLst>
                </a:gridCol>
                <a:gridCol w="1592531">
                  <a:extLst>
                    <a:ext uri="{9D8B030D-6E8A-4147-A177-3AD203B41FA5}">
                      <a16:colId xmlns:a16="http://schemas.microsoft.com/office/drawing/2014/main" val="3257198628"/>
                    </a:ext>
                  </a:extLst>
                </a:gridCol>
              </a:tblGrid>
              <a:tr h="984075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BA BLOC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BA BLOC 2</a:t>
                      </a:r>
                    </a:p>
                    <a:p>
                      <a:pPr algn="ctr"/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BA BLOC 3</a:t>
                      </a:r>
                    </a:p>
                    <a:p>
                      <a:pPr algn="ctr"/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MA BLOC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MA BLOC 2 (ou+)</a:t>
                      </a:r>
                    </a:p>
                    <a:p>
                      <a:pPr algn="ctr"/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Doctorat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491806"/>
                  </a:ext>
                </a:extLst>
              </a:tr>
              <a:tr h="4034709"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BIP (certaines facs)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Apprendre une langue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Valider un maximum de crédits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BIP (certaines facs)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Candidater pour le BA Bloc 3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Stages (certaines facs)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BIP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Erasmus+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Erasmus </a:t>
                      </a:r>
                      <a:r>
                        <a:rPr lang="fr-BE" sz="1600" dirty="0" err="1"/>
                        <a:t>Belgica</a:t>
                      </a:r>
                      <a:endParaRPr lang="fr-BE" sz="1600" dirty="0"/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Séjours hors-Europe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Stages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Candidater pour le MA Bloc 1</a:t>
                      </a:r>
                    </a:p>
                    <a:p>
                      <a:pPr algn="ctr"/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BIP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Erasmus+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Erasmus </a:t>
                      </a:r>
                      <a:r>
                        <a:rPr lang="fr-BE" sz="1600" dirty="0" err="1"/>
                        <a:t>Belgica</a:t>
                      </a:r>
                      <a:endParaRPr lang="fr-BE" sz="1600" dirty="0"/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Séjours hors-Europe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Stages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Candidater pour le MA Bloc 2</a:t>
                      </a:r>
                    </a:p>
                    <a:p>
                      <a:pPr algn="ctr"/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BIP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Erasmus+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Erasmus </a:t>
                      </a:r>
                      <a:r>
                        <a:rPr lang="fr-BE" sz="1600" dirty="0" err="1"/>
                        <a:t>Belgica</a:t>
                      </a:r>
                      <a:endParaRPr lang="fr-BE" sz="1600" dirty="0"/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Séjours hors-Europe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Stages</a:t>
                      </a:r>
                    </a:p>
                    <a:p>
                      <a:pPr algn="ctr"/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dirty="0"/>
                        <a:t>BIP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/>
                        <a:t>Séjours de recherche</a:t>
                      </a:r>
                    </a:p>
                    <a:p>
                      <a:pPr algn="ctr"/>
                      <a:endParaRPr lang="fr-BE" sz="1600" dirty="0"/>
                    </a:p>
                    <a:p>
                      <a:pPr algn="ctr"/>
                      <a:r>
                        <a:rPr lang="fr-BE" sz="1600" dirty="0" err="1"/>
                        <a:t>Co-tutelles</a:t>
                      </a:r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29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56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2EC33-44ED-097C-223B-D67D0303C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F09284-208F-DDA8-4E5C-879E000E24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5296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5B46F833-86F1-0537-3020-361835376580}"/>
              </a:ext>
            </a:extLst>
          </p:cNvPr>
          <p:cNvSpPr/>
          <p:nvPr/>
        </p:nvSpPr>
        <p:spPr>
          <a:xfrm>
            <a:off x="5409752" y="0"/>
            <a:ext cx="6811817" cy="6858000"/>
          </a:xfrm>
          <a:custGeom>
            <a:avLst/>
            <a:gdLst>
              <a:gd name="connsiteX0" fmla="*/ 0 w 1416909"/>
              <a:gd name="connsiteY0" fmla="*/ 0 h 1120346"/>
              <a:gd name="connsiteX1" fmla="*/ 1416909 w 1416909"/>
              <a:gd name="connsiteY1" fmla="*/ 0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0 w 1416909"/>
              <a:gd name="connsiteY0" fmla="*/ 0 h 1120346"/>
              <a:gd name="connsiteX1" fmla="*/ 1010193 w 1416909"/>
              <a:gd name="connsiteY1" fmla="*/ 1104457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451625 w 1461818"/>
              <a:gd name="connsiteY0" fmla="*/ 0 h 1104457"/>
              <a:gd name="connsiteX1" fmla="*/ 1461818 w 1461818"/>
              <a:gd name="connsiteY1" fmla="*/ 1104457 h 1104457"/>
              <a:gd name="connsiteX2" fmla="*/ 0 w 1461818"/>
              <a:gd name="connsiteY2" fmla="*/ 1089667 h 1104457"/>
              <a:gd name="connsiteX3" fmla="*/ 451625 w 1461818"/>
              <a:gd name="connsiteY3" fmla="*/ 0 h 1104457"/>
              <a:gd name="connsiteX0" fmla="*/ 1453678 w 1461818"/>
              <a:gd name="connsiteY0" fmla="*/ 0 h 1157050"/>
              <a:gd name="connsiteX1" fmla="*/ 1461818 w 1461818"/>
              <a:gd name="connsiteY1" fmla="*/ 1157050 h 1157050"/>
              <a:gd name="connsiteX2" fmla="*/ 0 w 1461818"/>
              <a:gd name="connsiteY2" fmla="*/ 1142260 h 1157050"/>
              <a:gd name="connsiteX3" fmla="*/ 1453678 w 1461818"/>
              <a:gd name="connsiteY3" fmla="*/ 0 h 1157050"/>
              <a:gd name="connsiteX0" fmla="*/ 1754294 w 1762434"/>
              <a:gd name="connsiteY0" fmla="*/ 0 h 1159791"/>
              <a:gd name="connsiteX1" fmla="*/ 1762434 w 1762434"/>
              <a:gd name="connsiteY1" fmla="*/ 1157050 h 1159791"/>
              <a:gd name="connsiteX2" fmla="*/ 0 w 1762434"/>
              <a:gd name="connsiteY2" fmla="*/ 1159791 h 1159791"/>
              <a:gd name="connsiteX3" fmla="*/ 1754294 w 1762434"/>
              <a:gd name="connsiteY3" fmla="*/ 0 h 115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434" h="1159791">
                <a:moveTo>
                  <a:pt x="1754294" y="0"/>
                </a:moveTo>
                <a:cubicBezTo>
                  <a:pt x="1757007" y="385683"/>
                  <a:pt x="1759721" y="771367"/>
                  <a:pt x="1762434" y="1157050"/>
                </a:cubicBezTo>
                <a:lnTo>
                  <a:pt x="0" y="1159791"/>
                </a:lnTo>
                <a:lnTo>
                  <a:pt x="175429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4038" t="-520" r="-15154" b="-19383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7531622-E223-0AB6-4B3D-8010AAC24018}"/>
              </a:ext>
            </a:extLst>
          </p:cNvPr>
          <p:cNvSpPr txBox="1"/>
          <p:nvPr/>
        </p:nvSpPr>
        <p:spPr>
          <a:xfrm>
            <a:off x="540187" y="1691072"/>
            <a:ext cx="82900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Des programmes éco-responsables</a:t>
            </a:r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  <a:p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82BC88-6D63-DD5F-9763-9B32ADEFFA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C4A079E-9AB1-32B9-84B9-DBC86E7BEF06}"/>
              </a:ext>
            </a:extLst>
          </p:cNvPr>
          <p:cNvCxnSpPr>
            <a:cxnSpLocks/>
          </p:cNvCxnSpPr>
          <p:nvPr/>
        </p:nvCxnSpPr>
        <p:spPr>
          <a:xfrm>
            <a:off x="1600200" y="6225755"/>
            <a:ext cx="100516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52A32B9C-0071-FB15-D507-F2A2D4279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527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Politique de voyage durable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FE2E5B1-3221-90F3-2E28-B521DCA27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7" y="1143000"/>
            <a:ext cx="83915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2E26B94-5A5D-570B-D422-8A7BE7C7E788}"/>
              </a:ext>
            </a:extLst>
          </p:cNvPr>
          <p:cNvSpPr txBox="1"/>
          <p:nvPr/>
        </p:nvSpPr>
        <p:spPr>
          <a:xfrm>
            <a:off x="1471041" y="2821246"/>
            <a:ext cx="101659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fr-BE" sz="2800" b="1" dirty="0">
                <a:solidFill>
                  <a:srgbClr val="085296"/>
                </a:solidFill>
                <a:latin typeface="MetaOT-Norm" panose="020B0504030101020102" pitchFamily="34" charset="77"/>
              </a:rPr>
              <a:t>La Commission Européenne vous y invite</a:t>
            </a:r>
            <a:endParaRPr lang="fr-BE" sz="28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Bonus financier en cas de voyage durable</a:t>
            </a:r>
            <a:endParaRPr lang="fr-FR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La durabilité est l’une des 4 thématiques centrales du projet Erasmus+ 2021-27</a:t>
            </a:r>
          </a:p>
          <a:p>
            <a:pPr algn="l" fontAlgn="base"/>
            <a:endParaRPr lang="fr-FR" sz="200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r>
              <a:rPr lang="fr-BE" sz="2800" b="1" dirty="0">
                <a:solidFill>
                  <a:srgbClr val="085296"/>
                </a:solidFill>
                <a:latin typeface="MetaOT-Norm" panose="020B0504030101020102" pitchFamily="34" charset="77"/>
              </a:rPr>
              <a:t>L’ULB vous y invite aussi</a:t>
            </a:r>
            <a:endParaRPr lang="fr-BE" sz="28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Filtrez les destinations par accessibilité en transports en commun</a:t>
            </a:r>
            <a:endParaRPr lang="fr-FR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Retrouvez nos liens utiles pour voyager durablement, vous meubler durablement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Faites partie de l’effort commun pour réduire l’empreinte carbone de l’ULB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Traversez et découvrez l’Europe, faites escale, </a:t>
            </a:r>
            <a:r>
              <a:rPr lang="fr-FR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prenez le temps de voyager 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Sur place, adoptez un comportement éco-responsable</a:t>
            </a:r>
          </a:p>
          <a:p>
            <a:pPr algn="l" fontAlgn="base"/>
            <a:endParaRPr lang="fr-FR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endParaRPr lang="fr-FR" sz="200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767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AEA25-D387-ABB7-75DB-A9886B8A2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57A73D61-3889-1723-2E16-0733BEFEF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2B590F6-BC8F-BCC2-2891-264A5CF32968}"/>
              </a:ext>
            </a:extLst>
          </p:cNvPr>
          <p:cNvCxnSpPr>
            <a:cxnSpLocks/>
          </p:cNvCxnSpPr>
          <p:nvPr/>
        </p:nvCxnSpPr>
        <p:spPr>
          <a:xfrm>
            <a:off x="1536700" y="63527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00F3DF73-C4A1-0C21-9D10-449D074D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13C5F37-2CBB-B9D9-FCF5-10B0CEB5FA00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Politique de voyage durable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348D68-9B55-5400-6709-DDDBDCFFADD9}"/>
              </a:ext>
            </a:extLst>
          </p:cNvPr>
          <p:cNvSpPr txBox="1"/>
          <p:nvPr/>
        </p:nvSpPr>
        <p:spPr>
          <a:xfrm>
            <a:off x="4778188" y="30340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hlinkClick r:id="rId4"/>
              </a:rPr>
              <a:t>Partir en mobilité verte, en bref…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6406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8ACD4-7666-D3AF-451E-D8A858504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50CB8C-612E-C327-DA84-85362AB4A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E12475C-CE53-3B3F-310F-5B56035EFC78}"/>
              </a:ext>
            </a:extLst>
          </p:cNvPr>
          <p:cNvCxnSpPr>
            <a:cxnSpLocks/>
          </p:cNvCxnSpPr>
          <p:nvPr/>
        </p:nvCxnSpPr>
        <p:spPr>
          <a:xfrm>
            <a:off x="1536700" y="63527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40F85DCD-3154-1D8E-0437-7B6C42E49D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8D774CC-99B7-2CD7-149D-06CFA1700CC5}"/>
              </a:ext>
            </a:extLst>
          </p:cNvPr>
          <p:cNvSpPr txBox="1"/>
          <p:nvPr/>
        </p:nvSpPr>
        <p:spPr>
          <a:xfrm>
            <a:off x="5566501" y="361598"/>
            <a:ext cx="61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Lorenzo Freire-Stella </a:t>
            </a:r>
          </a:p>
          <a:p>
            <a:pPr algn="r"/>
            <a:r>
              <a:rPr lang="fr-FR" sz="2400" spc="300" dirty="0" err="1">
                <a:solidFill>
                  <a:srgbClr val="085296"/>
                </a:solidFill>
                <a:latin typeface="MetaOT-Light" panose="020B0504030101020102" pitchFamily="34" charset="77"/>
              </a:rPr>
              <a:t>ErasmusByTrain</a:t>
            </a:r>
            <a:endParaRPr lang="fr-FR" sz="2400" spc="300" dirty="0">
              <a:solidFill>
                <a:srgbClr val="085296"/>
              </a:solidFill>
              <a:latin typeface="MetaOT-Light" panose="020B0504030101020102" pitchFamily="34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D7FA2E-64A8-4A37-75BB-D36993AB6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818" y="1382381"/>
            <a:ext cx="10035211" cy="483018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5226E7-F860-A113-FCFA-B7D211410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76"/>
            <a:ext cx="12192000" cy="68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4E493A-8C9D-4604-8621-CB385B6DE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15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4F9C7AD-A1BD-2552-AD4F-E55F467FC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0"/>
            <a:ext cx="12192000" cy="68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50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E2FA03-916D-81EA-38C7-F13595A2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9"/>
            <a:ext cx="12192000" cy="685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61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635BCD-FB91-95A3-90C9-8D735A495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" y="0"/>
            <a:ext cx="12183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89017D-C4B7-4B8D-0D53-610C315BE9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5296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BC8070F6-2FEE-6ABB-8FA4-469966C83CF4}"/>
              </a:ext>
            </a:extLst>
          </p:cNvPr>
          <p:cNvSpPr/>
          <p:nvPr/>
        </p:nvSpPr>
        <p:spPr>
          <a:xfrm>
            <a:off x="5409752" y="0"/>
            <a:ext cx="6811817" cy="6858000"/>
          </a:xfrm>
          <a:custGeom>
            <a:avLst/>
            <a:gdLst>
              <a:gd name="connsiteX0" fmla="*/ 0 w 1416909"/>
              <a:gd name="connsiteY0" fmla="*/ 0 h 1120346"/>
              <a:gd name="connsiteX1" fmla="*/ 1416909 w 1416909"/>
              <a:gd name="connsiteY1" fmla="*/ 0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0 w 1416909"/>
              <a:gd name="connsiteY0" fmla="*/ 0 h 1120346"/>
              <a:gd name="connsiteX1" fmla="*/ 1010193 w 1416909"/>
              <a:gd name="connsiteY1" fmla="*/ 1104457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451625 w 1461818"/>
              <a:gd name="connsiteY0" fmla="*/ 0 h 1104457"/>
              <a:gd name="connsiteX1" fmla="*/ 1461818 w 1461818"/>
              <a:gd name="connsiteY1" fmla="*/ 1104457 h 1104457"/>
              <a:gd name="connsiteX2" fmla="*/ 0 w 1461818"/>
              <a:gd name="connsiteY2" fmla="*/ 1089667 h 1104457"/>
              <a:gd name="connsiteX3" fmla="*/ 451625 w 1461818"/>
              <a:gd name="connsiteY3" fmla="*/ 0 h 1104457"/>
              <a:gd name="connsiteX0" fmla="*/ 1453678 w 1461818"/>
              <a:gd name="connsiteY0" fmla="*/ 0 h 1157050"/>
              <a:gd name="connsiteX1" fmla="*/ 1461818 w 1461818"/>
              <a:gd name="connsiteY1" fmla="*/ 1157050 h 1157050"/>
              <a:gd name="connsiteX2" fmla="*/ 0 w 1461818"/>
              <a:gd name="connsiteY2" fmla="*/ 1142260 h 1157050"/>
              <a:gd name="connsiteX3" fmla="*/ 1453678 w 1461818"/>
              <a:gd name="connsiteY3" fmla="*/ 0 h 1157050"/>
              <a:gd name="connsiteX0" fmla="*/ 1754294 w 1762434"/>
              <a:gd name="connsiteY0" fmla="*/ 0 h 1159791"/>
              <a:gd name="connsiteX1" fmla="*/ 1762434 w 1762434"/>
              <a:gd name="connsiteY1" fmla="*/ 1157050 h 1159791"/>
              <a:gd name="connsiteX2" fmla="*/ 0 w 1762434"/>
              <a:gd name="connsiteY2" fmla="*/ 1159791 h 1159791"/>
              <a:gd name="connsiteX3" fmla="*/ 1754294 w 1762434"/>
              <a:gd name="connsiteY3" fmla="*/ 0 h 115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434" h="1159791">
                <a:moveTo>
                  <a:pt x="1754294" y="0"/>
                </a:moveTo>
                <a:cubicBezTo>
                  <a:pt x="1757007" y="385683"/>
                  <a:pt x="1759721" y="771367"/>
                  <a:pt x="1762434" y="1157050"/>
                </a:cubicBezTo>
                <a:lnTo>
                  <a:pt x="0" y="1159791"/>
                </a:lnTo>
                <a:lnTo>
                  <a:pt x="175429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4038" t="-520" r="-15154" b="-19383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CA2194C-D84B-0D66-3665-28BC5F852440}"/>
              </a:ext>
            </a:extLst>
          </p:cNvPr>
          <p:cNvCxnSpPr>
            <a:cxnSpLocks/>
          </p:cNvCxnSpPr>
          <p:nvPr/>
        </p:nvCxnSpPr>
        <p:spPr>
          <a:xfrm>
            <a:off x="1600200" y="6225755"/>
            <a:ext cx="100516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9366B8CA-7529-CBB9-1A37-89B0DEB23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F3AB4D5-B7EC-687F-505E-76CFD48961AD}"/>
              </a:ext>
            </a:extLst>
          </p:cNvPr>
          <p:cNvSpPr txBox="1"/>
          <p:nvPr/>
        </p:nvSpPr>
        <p:spPr>
          <a:xfrm>
            <a:off x="355548" y="1409186"/>
            <a:ext cx="611051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MetaOT-Book"/>
              </a:rPr>
              <a:t>Gaël Vandenbroucke</a:t>
            </a:r>
            <a:br>
              <a:rPr lang="fr-FR" sz="28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r>
              <a:rPr lang="fr-FR" sz="2000" dirty="0">
                <a:solidFill>
                  <a:schemeClr val="bg1"/>
                </a:solidFill>
                <a:latin typeface="MetaOT-Light"/>
              </a:rPr>
              <a:t>Service de Mobilité Etudiante</a:t>
            </a:r>
          </a:p>
          <a:p>
            <a:pPr algn="ctr"/>
            <a:endParaRPr lang="fr-FR" dirty="0">
              <a:solidFill>
                <a:schemeClr val="bg1"/>
              </a:solidFill>
              <a:latin typeface="MetaOT-Light"/>
            </a:endParaRP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MetaOT-Book"/>
              </a:rPr>
              <a:t>Lorenzo Freire-Stella 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  <a:latin typeface="MetaOT-Light"/>
              </a:rPr>
              <a:t>ErasmusByTrain</a:t>
            </a:r>
            <a:endParaRPr lang="fr-FR" dirty="0">
              <a:solidFill>
                <a:schemeClr val="bg1"/>
              </a:solidFill>
              <a:latin typeface="MetaOT-Light"/>
            </a:endParaRPr>
          </a:p>
          <a:p>
            <a:pPr algn="ctr"/>
            <a:endParaRPr lang="fr-FR" dirty="0">
              <a:solidFill>
                <a:schemeClr val="bg1"/>
              </a:solidFill>
              <a:latin typeface="MetaOT-Light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MetaOT-Book"/>
              </a:rPr>
              <a:t>Carole Traore</a:t>
            </a:r>
            <a:br>
              <a:rPr lang="fr-FR" sz="24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r>
              <a:rPr lang="fr-FR" dirty="0">
                <a:solidFill>
                  <a:schemeClr val="bg1"/>
                </a:solidFill>
                <a:latin typeface="MetaOT-Light"/>
              </a:rPr>
              <a:t>ULB Langues</a:t>
            </a:r>
          </a:p>
          <a:p>
            <a:pPr algn="ctr"/>
            <a:endParaRPr lang="fr-FR" dirty="0">
              <a:solidFill>
                <a:schemeClr val="bg1"/>
              </a:solidFill>
              <a:latin typeface="MetaOT-Light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MetaOT-Book"/>
              </a:rPr>
              <a:t>Caroline Boixeda</a:t>
            </a:r>
            <a:br>
              <a:rPr lang="fr-FR" sz="24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r>
              <a:rPr lang="fr-FR" dirty="0">
                <a:solidFill>
                  <a:schemeClr val="bg1"/>
                </a:solidFill>
                <a:latin typeface="MetaOT-Light"/>
              </a:rPr>
              <a:t>F9</a:t>
            </a:r>
          </a:p>
          <a:p>
            <a:pPr algn="ctr"/>
            <a:endParaRPr lang="fr-FR" dirty="0">
              <a:solidFill>
                <a:schemeClr val="bg1"/>
              </a:solidFill>
              <a:latin typeface="MetaOT-Light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MetaOT-Book"/>
              </a:rPr>
              <a:t>Clara Olive</a:t>
            </a:r>
            <a:br>
              <a:rPr lang="fr-FR" sz="24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r>
              <a:rPr lang="fr-FR" dirty="0">
                <a:solidFill>
                  <a:schemeClr val="bg1"/>
                </a:solidFill>
                <a:latin typeface="MetaOT-Light"/>
              </a:rPr>
              <a:t>Service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4196642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86FE91-340A-EEBB-DB84-C43703DC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2"/>
            <a:ext cx="12192000" cy="68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85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802E45-58F6-650D-E0B2-8C0B746C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" y="0"/>
            <a:ext cx="12183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7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C23C62-EE43-E909-42E9-AB6E8DE23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0"/>
            <a:ext cx="12192000" cy="68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50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DE724-E7A4-EA39-CBCF-A13D8AC33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FB1583-7E2C-B98C-B790-A42437B37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5296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B20FFD3-9788-F8D1-A25C-6DC8784A26FF}"/>
              </a:ext>
            </a:extLst>
          </p:cNvPr>
          <p:cNvSpPr/>
          <p:nvPr/>
        </p:nvSpPr>
        <p:spPr>
          <a:xfrm>
            <a:off x="5409752" y="0"/>
            <a:ext cx="6811817" cy="6858000"/>
          </a:xfrm>
          <a:custGeom>
            <a:avLst/>
            <a:gdLst>
              <a:gd name="connsiteX0" fmla="*/ 0 w 1416909"/>
              <a:gd name="connsiteY0" fmla="*/ 0 h 1120346"/>
              <a:gd name="connsiteX1" fmla="*/ 1416909 w 1416909"/>
              <a:gd name="connsiteY1" fmla="*/ 0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0 w 1416909"/>
              <a:gd name="connsiteY0" fmla="*/ 0 h 1120346"/>
              <a:gd name="connsiteX1" fmla="*/ 1010193 w 1416909"/>
              <a:gd name="connsiteY1" fmla="*/ 1104457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451625 w 1461818"/>
              <a:gd name="connsiteY0" fmla="*/ 0 h 1104457"/>
              <a:gd name="connsiteX1" fmla="*/ 1461818 w 1461818"/>
              <a:gd name="connsiteY1" fmla="*/ 1104457 h 1104457"/>
              <a:gd name="connsiteX2" fmla="*/ 0 w 1461818"/>
              <a:gd name="connsiteY2" fmla="*/ 1089667 h 1104457"/>
              <a:gd name="connsiteX3" fmla="*/ 451625 w 1461818"/>
              <a:gd name="connsiteY3" fmla="*/ 0 h 1104457"/>
              <a:gd name="connsiteX0" fmla="*/ 1453678 w 1461818"/>
              <a:gd name="connsiteY0" fmla="*/ 0 h 1157050"/>
              <a:gd name="connsiteX1" fmla="*/ 1461818 w 1461818"/>
              <a:gd name="connsiteY1" fmla="*/ 1157050 h 1157050"/>
              <a:gd name="connsiteX2" fmla="*/ 0 w 1461818"/>
              <a:gd name="connsiteY2" fmla="*/ 1142260 h 1157050"/>
              <a:gd name="connsiteX3" fmla="*/ 1453678 w 1461818"/>
              <a:gd name="connsiteY3" fmla="*/ 0 h 1157050"/>
              <a:gd name="connsiteX0" fmla="*/ 1754294 w 1762434"/>
              <a:gd name="connsiteY0" fmla="*/ 0 h 1159791"/>
              <a:gd name="connsiteX1" fmla="*/ 1762434 w 1762434"/>
              <a:gd name="connsiteY1" fmla="*/ 1157050 h 1159791"/>
              <a:gd name="connsiteX2" fmla="*/ 0 w 1762434"/>
              <a:gd name="connsiteY2" fmla="*/ 1159791 h 1159791"/>
              <a:gd name="connsiteX3" fmla="*/ 1754294 w 1762434"/>
              <a:gd name="connsiteY3" fmla="*/ 0 h 115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434" h="1159791">
                <a:moveTo>
                  <a:pt x="1754294" y="0"/>
                </a:moveTo>
                <a:cubicBezTo>
                  <a:pt x="1757007" y="385683"/>
                  <a:pt x="1759721" y="771367"/>
                  <a:pt x="1762434" y="1157050"/>
                </a:cubicBezTo>
                <a:lnTo>
                  <a:pt x="0" y="1159791"/>
                </a:lnTo>
                <a:lnTo>
                  <a:pt x="175429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4038" t="-520" r="-15154" b="-19383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203B8D-E42F-6AB7-D75A-1736810273F4}"/>
              </a:ext>
            </a:extLst>
          </p:cNvPr>
          <p:cNvSpPr txBox="1"/>
          <p:nvPr/>
        </p:nvSpPr>
        <p:spPr>
          <a:xfrm>
            <a:off x="540187" y="1691072"/>
            <a:ext cx="82900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Préparation linguistique</a:t>
            </a:r>
          </a:p>
          <a:p>
            <a:endParaRPr lang="fr-FR" sz="28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ULB Langues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F9</a:t>
            </a: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6E3CE0-500C-EE45-F1FC-00661981B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AC583A6-B8B8-D48F-325C-4C747105B637}"/>
              </a:ext>
            </a:extLst>
          </p:cNvPr>
          <p:cNvCxnSpPr>
            <a:cxnSpLocks/>
          </p:cNvCxnSpPr>
          <p:nvPr/>
        </p:nvCxnSpPr>
        <p:spPr>
          <a:xfrm>
            <a:off x="1600200" y="6225755"/>
            <a:ext cx="100516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E5FD8BBC-2C11-C455-AA34-5EC42229C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40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AEEBE-EC4A-9B6B-3BC3-DD66C2423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49241B-838D-6A5B-1968-1782DC8FB5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17BC028-460A-29A8-7A5E-C2F5C630F3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42D483F-2868-0A9D-0124-B4C13955E5D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D4D41E7-EA00-82B9-D872-49C38EEB89BA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5184559" y="6352755"/>
            <a:ext cx="65181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383A4BE-2AAD-9E7F-7BC8-339BD2AA1A1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65" y="2554056"/>
            <a:ext cx="6650667" cy="17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1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036F-A0BC-93C2-6453-F9BE66E8E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417B86-C09E-A8C9-ECC1-58AB890F68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4831987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596745-E0F0-86EE-C316-9C2E1D01216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40638" y="2091916"/>
            <a:ext cx="6345978" cy="28090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400" dirty="0">
                <a:solidFill>
                  <a:srgbClr val="085296"/>
                </a:solidFill>
              </a:rPr>
              <a:t>Centre </a:t>
            </a:r>
            <a:r>
              <a:rPr lang="fr-BE" sz="2400" dirty="0" err="1">
                <a:solidFill>
                  <a:srgbClr val="085296"/>
                </a:solidFill>
              </a:rPr>
              <a:t>interfacultaire</a:t>
            </a:r>
            <a:r>
              <a:rPr lang="fr-BE" sz="2400" dirty="0">
                <a:solidFill>
                  <a:srgbClr val="085296"/>
                </a:solidFill>
              </a:rPr>
              <a:t> de langues de l’ULB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400" dirty="0">
                <a:solidFill>
                  <a:srgbClr val="085296"/>
                </a:solidFill>
              </a:rPr>
              <a:t>Accompagner les </a:t>
            </a:r>
            <a:r>
              <a:rPr lang="fr-BE" sz="2400" dirty="0" err="1">
                <a:solidFill>
                  <a:srgbClr val="085296"/>
                </a:solidFill>
              </a:rPr>
              <a:t>étudiant·es</a:t>
            </a:r>
            <a:r>
              <a:rPr lang="fr-BE" sz="2400" dirty="0">
                <a:solidFill>
                  <a:srgbClr val="085296"/>
                </a:solidFill>
              </a:rPr>
              <a:t>, le personnel dans le développement de leurs compétences linguistiques 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FR" sz="2400" dirty="0">
                <a:solidFill>
                  <a:srgbClr val="085296"/>
                </a:solidFill>
              </a:rPr>
              <a:t>Notre offre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A97FC64-B13B-F6F8-76F8-2F15D782EC2E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184559" y="6352755"/>
            <a:ext cx="65181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00ED74DF-870E-FAF5-F49B-054564680FD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5050" y="1287244"/>
            <a:ext cx="4341885" cy="55707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600" spc="300">
                <a:solidFill>
                  <a:schemeClr val="bg1"/>
                </a:solidFill>
              </a:rPr>
              <a:t>Carole TRAORÉ</a:t>
            </a:r>
          </a:p>
          <a:p>
            <a:pPr algn="ctr"/>
            <a:r>
              <a:rPr lang="fr-FR" sz="2000" spc="300">
                <a:solidFill>
                  <a:schemeClr val="bg1"/>
                </a:solidFill>
              </a:rPr>
              <a:t>Responsable administrative d’ULB Langues</a:t>
            </a:r>
          </a:p>
          <a:p>
            <a:pPr algn="ctr"/>
            <a:endParaRPr lang="fr-FR" sz="2000" spc="300">
              <a:solidFill>
                <a:schemeClr val="bg1"/>
              </a:solidFill>
            </a:endParaRPr>
          </a:p>
          <a:p>
            <a:pPr algn="ctr"/>
            <a:endParaRPr lang="fr-FR" sz="2000" spc="300">
              <a:solidFill>
                <a:schemeClr val="bg1"/>
              </a:solidFill>
            </a:endParaRPr>
          </a:p>
          <a:p>
            <a:pPr algn="ctr"/>
            <a:endParaRPr lang="fr-FR" sz="2000" spc="300">
              <a:solidFill>
                <a:schemeClr val="bg1"/>
              </a:solidFill>
            </a:endParaRPr>
          </a:p>
          <a:p>
            <a:pPr algn="ctr"/>
            <a:endParaRPr lang="fr-FR" sz="2000" spc="300">
              <a:solidFill>
                <a:schemeClr val="bg1"/>
              </a:solidFill>
            </a:endParaRPr>
          </a:p>
          <a:p>
            <a:pPr algn="ctr"/>
            <a:endParaRPr lang="fr-FR" sz="2800" spc="300">
              <a:solidFill>
                <a:schemeClr val="bg1"/>
              </a:solidFill>
            </a:endParaRPr>
          </a:p>
          <a:p>
            <a:pPr algn="ctr"/>
            <a:endParaRPr lang="fr-FR" sz="2400" b="1" spc="300">
              <a:solidFill>
                <a:schemeClr val="bg1"/>
              </a:solidFill>
            </a:endParaRPr>
          </a:p>
          <a:p>
            <a:pPr algn="ctr"/>
            <a:r>
              <a:rPr lang="fr-FR" sz="2400" b="1" spc="300">
                <a:solidFill>
                  <a:schemeClr val="bg1"/>
                </a:solidFill>
              </a:rPr>
              <a:t>Écrivez-nous!</a:t>
            </a:r>
          </a:p>
          <a:p>
            <a:pPr algn="ctr"/>
            <a:r>
              <a:rPr lang="fr-FR" sz="2000" spc="300">
                <a:solidFill>
                  <a:schemeClr val="bg1"/>
                </a:solidFill>
              </a:rPr>
              <a:t>langues@ulb.be</a:t>
            </a:r>
          </a:p>
          <a:p>
            <a:pPr algn="ctr"/>
            <a:endParaRPr lang="fr-FR" sz="2000" spc="300">
              <a:solidFill>
                <a:schemeClr val="bg1"/>
              </a:solidFill>
            </a:endParaRPr>
          </a:p>
          <a:p>
            <a:pPr algn="ctr"/>
            <a:r>
              <a:rPr lang="fr-FR" sz="2400" b="1" spc="300">
                <a:solidFill>
                  <a:schemeClr val="bg1"/>
                </a:solidFill>
              </a:rPr>
              <a:t>Visitez notre site:  </a:t>
            </a:r>
          </a:p>
          <a:p>
            <a:pPr algn="ctr"/>
            <a:r>
              <a:rPr lang="fr-FR" sz="2000" spc="300">
                <a:solidFill>
                  <a:schemeClr val="bg1"/>
                </a:solidFill>
                <a:hlinkClick r:id="rId10"/>
              </a:rPr>
              <a:t>Site web ULB Langues FR</a:t>
            </a:r>
            <a:endParaRPr lang="fr-FR" sz="2000" spc="300">
              <a:solidFill>
                <a:schemeClr val="bg1"/>
              </a:solidFill>
            </a:endParaRPr>
          </a:p>
          <a:p>
            <a:pPr algn="ctr"/>
            <a:r>
              <a:rPr lang="fr-FR" sz="2000" spc="300">
                <a:solidFill>
                  <a:schemeClr val="bg1"/>
                </a:solidFill>
                <a:hlinkClick r:id="rId11"/>
              </a:rPr>
              <a:t>ULB Langues </a:t>
            </a:r>
            <a:r>
              <a:rPr lang="fr-FR" sz="2000" spc="300" err="1">
                <a:solidFill>
                  <a:schemeClr val="bg1"/>
                </a:solidFill>
                <a:hlinkClick r:id="rId11"/>
              </a:rPr>
              <a:t>website</a:t>
            </a:r>
            <a:r>
              <a:rPr lang="fr-FR" sz="2000" spc="300">
                <a:solidFill>
                  <a:schemeClr val="bg1"/>
                </a:solidFill>
                <a:hlinkClick r:id="rId11"/>
              </a:rPr>
              <a:t> </a:t>
            </a:r>
            <a:endParaRPr lang="fr-FR" sz="2000" spc="300">
              <a:solidFill>
                <a:schemeClr val="bg1"/>
              </a:solidFill>
            </a:endParaRPr>
          </a:p>
          <a:p>
            <a:pPr algn="ctr"/>
            <a:endParaRPr lang="fr-FR" sz="2000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Visage humain, sourire, personne, portrait&#10;&#10;Le contenu généré par l’IA peut être incorrect.">
            <a:extLst>
              <a:ext uri="{FF2B5EF4-FFF2-40B4-BE49-F238E27FC236}">
                <a16:creationId xmlns:a16="http://schemas.microsoft.com/office/drawing/2014/main" id="{ECCD48FD-F0C2-A2AE-93DD-15231DDCA32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27" y="2655138"/>
            <a:ext cx="1547723" cy="1547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C660837-AFD6-4A80-BC93-FB9AC8D8F9E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366609"/>
            <a:ext cx="2480836" cy="6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5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93FEA-12CD-46BA-89D5-DA0A03145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07BCB3-5FAC-7145-855D-59DB72B9DF7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4831987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CE995E-02F5-3859-CACD-7B65D9F2F67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40058" y="2070647"/>
            <a:ext cx="6518128" cy="32707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400" dirty="0">
                <a:solidFill>
                  <a:srgbClr val="085296"/>
                </a:solidFill>
              </a:rPr>
              <a:t>Opportunités de mobilité internationale et de collaboration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400" dirty="0">
                <a:solidFill>
                  <a:srgbClr val="085296"/>
                </a:solidFill>
              </a:rPr>
              <a:t>Communication efficace dans un environnement international </a:t>
            </a:r>
            <a:r>
              <a:rPr lang="fr-BE" sz="2000" dirty="0">
                <a:solidFill>
                  <a:srgbClr val="085296"/>
                </a:solidFill>
              </a:rPr>
              <a:t>(CIVIS, universités partenaires, </a:t>
            </a:r>
            <a:r>
              <a:rPr lang="fr-BE" sz="2000" dirty="0" err="1">
                <a:solidFill>
                  <a:srgbClr val="085296"/>
                </a:solidFill>
              </a:rPr>
              <a:t>étudiant·es</a:t>
            </a:r>
            <a:r>
              <a:rPr lang="fr-BE" sz="2000" dirty="0">
                <a:solidFill>
                  <a:srgbClr val="085296"/>
                </a:solidFill>
              </a:rPr>
              <a:t> internationaux, etc.)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400" dirty="0">
                <a:solidFill>
                  <a:srgbClr val="085296"/>
                </a:solidFill>
              </a:rPr>
              <a:t>Bruxelles, ville multiculturelle et multilingue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4F734D-41DB-C7BA-08B3-65EBA6341DA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93A3A77-5558-1FCE-59F6-5A128212655A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5184559" y="6352755"/>
            <a:ext cx="65181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2DA103D-8609-1EA6-049A-A0BC1FA8F36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41077" y="2736502"/>
            <a:ext cx="3949832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2800" spc="300">
                <a:solidFill>
                  <a:schemeClr val="bg1"/>
                </a:solidFill>
              </a:rPr>
              <a:t>POURQUOI </a:t>
            </a:r>
          </a:p>
          <a:p>
            <a:r>
              <a:rPr lang="fr-BE" sz="2800" spc="300">
                <a:solidFill>
                  <a:schemeClr val="bg1"/>
                </a:solidFill>
              </a:rPr>
              <a:t>SE FORMER </a:t>
            </a:r>
          </a:p>
          <a:p>
            <a:r>
              <a:rPr lang="fr-BE" sz="2800" spc="300">
                <a:solidFill>
                  <a:schemeClr val="bg1"/>
                </a:solidFill>
              </a:rPr>
              <a:t>EN LANGUES ?</a:t>
            </a:r>
          </a:p>
        </p:txBody>
      </p:sp>
      <p:pic>
        <p:nvPicPr>
          <p:cNvPr id="4" name="Image 3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87A493E-17E0-11BC-4335-59C91E7BE55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366609"/>
            <a:ext cx="2480836" cy="6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56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99045-BE8E-9EB1-1374-BA84BAC6D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0E5F18-7F15-2A80-15B3-9979EA4073E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221569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E85651-6E6E-72FB-7386-1B562A14B9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0187" y="2768556"/>
            <a:ext cx="3671889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2800" spc="300">
                <a:solidFill>
                  <a:schemeClr val="bg1"/>
                </a:solidFill>
              </a:rPr>
              <a:t>NOTRE OFFRE</a:t>
            </a:r>
          </a:p>
          <a:p>
            <a:r>
              <a:rPr lang="fr-BE" sz="2000" i="1" spc="300">
                <a:solidFill>
                  <a:schemeClr val="bg1"/>
                </a:solidFill>
              </a:rPr>
              <a:t>Plusieurs activités </a:t>
            </a:r>
          </a:p>
          <a:p>
            <a:r>
              <a:rPr lang="fr-BE" sz="2000" i="1" spc="300">
                <a:solidFill>
                  <a:schemeClr val="bg1"/>
                </a:solidFill>
              </a:rPr>
              <a:t>à combiner </a:t>
            </a:r>
          </a:p>
          <a:p>
            <a:r>
              <a:rPr lang="fr-BE" sz="2000" i="1" spc="300">
                <a:solidFill>
                  <a:schemeClr val="bg1"/>
                </a:solidFill>
              </a:rPr>
              <a:t>tout au long de l’année académique</a:t>
            </a:r>
          </a:p>
          <a:p>
            <a:endParaRPr lang="fr-BE" sz="2800" spc="30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plein air, moulinet, personne, habits&#10;&#10;Le contenu généré par l’IA peut être incorrect.">
            <a:extLst>
              <a:ext uri="{FF2B5EF4-FFF2-40B4-BE49-F238E27FC236}">
                <a16:creationId xmlns:a16="http://schemas.microsoft.com/office/drawing/2014/main" id="{4719D535-9BB3-3248-79E6-3E5A45BCB1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b="3482"/>
          <a:stretch/>
        </p:blipFill>
        <p:spPr>
          <a:xfrm>
            <a:off x="4212076" y="-94594"/>
            <a:ext cx="5364000" cy="7047188"/>
          </a:xfrm>
          <a:prstGeom prst="flowChartInputOutpu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D1DC1E-A3B8-F203-EF51-DF77094AC33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pic>
        <p:nvPicPr>
          <p:cNvPr id="3" name="Image 2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8B61570-7F76-5ACA-9E19-99A32A7C88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366609"/>
            <a:ext cx="2480836" cy="6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13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7AB05-B4C5-7868-EBE3-0DC96039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BDF00B3C-A45B-DD54-08F5-40953851C14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4759" y="1243762"/>
            <a:ext cx="10846947" cy="57092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fontAlgn="base"/>
            <a:r>
              <a:rPr lang="fr-BE" sz="4400" dirty="0">
                <a:solidFill>
                  <a:srgbClr val="084E91"/>
                </a:solidFill>
                <a:effectLst/>
              </a:rPr>
              <a:t>Tables de conversation</a:t>
            </a:r>
            <a:endParaRPr lang="fr-BE" sz="4400" b="1" i="0" dirty="0">
              <a:solidFill>
                <a:srgbClr val="040404"/>
              </a:solidFill>
              <a:effectLst/>
            </a:endParaRP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Niveau : avoir les bases pour pouvoir converser dans la langue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FR, EN, NL, DE, IT, ES au Solbosch  I  EN, FR à Erasme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Ouvert aux personnels </a:t>
            </a:r>
            <a:r>
              <a:rPr lang="fr-BE" sz="2000" b="1" dirty="0">
                <a:solidFill>
                  <a:srgbClr val="085296"/>
                </a:solidFill>
              </a:rPr>
              <a:t>académique, scientifique, ATGS, aux </a:t>
            </a:r>
            <a:r>
              <a:rPr lang="fr-BE" sz="2000" b="1" dirty="0" err="1">
                <a:solidFill>
                  <a:srgbClr val="085296"/>
                </a:solidFill>
              </a:rPr>
              <a:t>étudiant·es</a:t>
            </a:r>
            <a:r>
              <a:rPr lang="fr-BE" sz="2000" b="1" dirty="0">
                <a:solidFill>
                  <a:srgbClr val="085296"/>
                </a:solidFill>
              </a:rPr>
              <a:t>, </a:t>
            </a:r>
            <a:r>
              <a:rPr lang="fr-BE" sz="2000" b="1" dirty="0" err="1">
                <a:solidFill>
                  <a:srgbClr val="085296"/>
                </a:solidFill>
              </a:rPr>
              <a:t>doctorant·es</a:t>
            </a:r>
            <a:r>
              <a:rPr lang="fr-BE" sz="2000" b="1" dirty="0">
                <a:solidFill>
                  <a:srgbClr val="085296"/>
                </a:solidFill>
              </a:rPr>
              <a:t>, post- </a:t>
            </a:r>
            <a:r>
              <a:rPr lang="fr-BE" sz="2000" b="1" dirty="0" err="1">
                <a:solidFill>
                  <a:srgbClr val="085296"/>
                </a:solidFill>
              </a:rPr>
              <a:t>doctorant·es</a:t>
            </a:r>
            <a:r>
              <a:rPr lang="fr-BE" sz="2000" b="1" dirty="0">
                <a:solidFill>
                  <a:srgbClr val="085296"/>
                </a:solidFill>
              </a:rPr>
              <a:t> et </a:t>
            </a:r>
            <a:r>
              <a:rPr lang="fr-BE" sz="2000" b="1" dirty="0" err="1">
                <a:solidFill>
                  <a:srgbClr val="085296"/>
                </a:solidFill>
              </a:rPr>
              <a:t>chercheur·es</a:t>
            </a:r>
            <a:endParaRPr lang="fr-BE" sz="2000" b="1" dirty="0">
              <a:solidFill>
                <a:srgbClr val="085296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Organisées plusieurs fois par semaine durant la pause déjeuner Q1+ Q2</a:t>
            </a:r>
            <a:endParaRPr lang="fr-B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Animées par des </a:t>
            </a:r>
            <a:r>
              <a:rPr lang="fr-BE" sz="2000" dirty="0" err="1">
                <a:solidFill>
                  <a:srgbClr val="085296"/>
                </a:solidFill>
              </a:rPr>
              <a:t>étudiant·es</a:t>
            </a:r>
            <a:r>
              <a:rPr lang="fr-BE" sz="2000" dirty="0">
                <a:solidFill>
                  <a:srgbClr val="085296"/>
                </a:solidFill>
              </a:rPr>
              <a:t> </a:t>
            </a:r>
            <a:r>
              <a:rPr lang="fr-BE" sz="2000" dirty="0" err="1">
                <a:solidFill>
                  <a:srgbClr val="085296"/>
                </a:solidFill>
              </a:rPr>
              <a:t>natif·ves</a:t>
            </a:r>
            <a:r>
              <a:rPr lang="fr-BE" sz="2000" dirty="0">
                <a:solidFill>
                  <a:srgbClr val="085296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Converser sans pression académique ou professionnelle dans un cadre convivial et décontracté 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Réservation de créneaux via cette page UV I </a:t>
            </a:r>
            <a:r>
              <a:rPr lang="fr-BE" sz="2000" dirty="0">
                <a:hlinkClick r:id="rId10"/>
              </a:rPr>
              <a:t>Réserver un créneau </a:t>
            </a:r>
            <a:endParaRPr lang="fr-BE" sz="2000" dirty="0">
              <a:solidFill>
                <a:srgbClr val="085296"/>
              </a:solidFill>
            </a:endParaRPr>
          </a:p>
          <a:p>
            <a:pPr>
              <a:lnSpc>
                <a:spcPct val="150000"/>
              </a:lnSpc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2400" dirty="0">
              <a:latin typeface="MetaOT-Norm" panose="020B0504030101020102" pitchFamily="34" charset="77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F8F9328-099E-18F0-7CC3-348AF024F5CE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536700" y="63527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capture d’écran, Police, Graphique&#10;&#10;Le contenu généré par l’IA peut être incorrect.">
            <a:hlinkClick r:id="rId11"/>
            <a:extLst>
              <a:ext uri="{FF2B5EF4-FFF2-40B4-BE49-F238E27FC236}">
                <a16:creationId xmlns:a16="http://schemas.microsoft.com/office/drawing/2014/main" id="{BC6EA0F0-CFAE-5F5D-76DD-C73D529C52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644" y="5412575"/>
            <a:ext cx="3411803" cy="114033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81CFC23-5276-9C3D-67D0-DF45E0B066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5400000">
            <a:off x="10705337" y="4875443"/>
            <a:ext cx="50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/>
              <a:t>👉🏾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7DF6AD-237C-F350-499F-4E96DA3DB31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61367" y="4069741"/>
            <a:ext cx="2622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/>
              <a:t>Cliquer sur l’image pour accéder à la page Web et toutes les infos</a:t>
            </a:r>
          </a:p>
        </p:txBody>
      </p:sp>
      <p:pic>
        <p:nvPicPr>
          <p:cNvPr id="6" name="Image 5" descr="Une image contenant Police, Graphiqu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B35472C-2251-0B19-B917-716AB5E107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5" y="267500"/>
            <a:ext cx="2105819" cy="7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12AD0-92CE-9625-F401-56FF627E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9089225-DFC0-6AB0-53C8-B7944F44A6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4760" y="1243762"/>
            <a:ext cx="1182590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da-DK" sz="4400" dirty="0">
                <a:solidFill>
                  <a:srgbClr val="084E91"/>
                </a:solidFill>
                <a:effectLst/>
              </a:rPr>
              <a:t>Language Boost</a:t>
            </a:r>
            <a:endParaRPr lang="fr-BE" sz="4400" b="1" i="0" dirty="0">
              <a:solidFill>
                <a:srgbClr val="040404"/>
              </a:solidFill>
              <a:effectLst/>
            </a:endParaRP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Niveau intermédiaire à niveau avancé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FR, EN &amp; NL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Ouvert aux personnels </a:t>
            </a:r>
            <a:r>
              <a:rPr lang="fr-BE" sz="2000" b="1" dirty="0">
                <a:solidFill>
                  <a:srgbClr val="085296"/>
                </a:solidFill>
              </a:rPr>
              <a:t>académique, scientifique, ATGS, aux étudiant.es, </a:t>
            </a:r>
            <a:r>
              <a:rPr lang="fr-BE" sz="2000" b="1" dirty="0" err="1">
                <a:solidFill>
                  <a:srgbClr val="085296"/>
                </a:solidFill>
              </a:rPr>
              <a:t>doctorant·es</a:t>
            </a:r>
            <a:r>
              <a:rPr lang="fr-BE" sz="2000" b="1" dirty="0">
                <a:solidFill>
                  <a:srgbClr val="085296"/>
                </a:solidFill>
              </a:rPr>
              <a:t>, </a:t>
            </a:r>
            <a:r>
              <a:rPr lang="fr-BE" sz="2000" b="1" dirty="0" err="1">
                <a:solidFill>
                  <a:srgbClr val="085296"/>
                </a:solidFill>
              </a:rPr>
              <a:t>post-doctorant·es</a:t>
            </a:r>
            <a:r>
              <a:rPr lang="fr-BE" sz="2000" b="1" dirty="0">
                <a:solidFill>
                  <a:srgbClr val="085296"/>
                </a:solidFill>
              </a:rPr>
              <a:t> et </a:t>
            </a:r>
            <a:r>
              <a:rPr lang="fr-BE" sz="2000" b="1" dirty="0" err="1">
                <a:solidFill>
                  <a:srgbClr val="085296"/>
                </a:solidFill>
              </a:rPr>
              <a:t>chercheur·euses</a:t>
            </a:r>
            <a:endParaRPr lang="fr-BE" sz="2000" b="1" dirty="0">
              <a:solidFill>
                <a:srgbClr val="085296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Campus du Solbosch dans les locaux d’ULB Langues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3 sessions de 6 semaines par an dont 1 réservée uniquement aux personnels 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Forme hybride d’apprentissage en autonomie, avec accompagnement et séances de coaching (ateliers, visite, workshop, etc.)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Renforcer les compétences linguistiques de manière flexible et autonome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Inscription lors des séances d’information en priorité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endParaRPr lang="fr-BE" sz="2000" dirty="0">
              <a:solidFill>
                <a:srgbClr val="085296"/>
              </a:solidFill>
            </a:endParaRPr>
          </a:p>
          <a:p>
            <a:pPr>
              <a:buNone/>
            </a:pPr>
            <a:endParaRPr lang="fr-FR" sz="2400" dirty="0">
              <a:latin typeface="MetaOT-Norm" panose="020B0504030101020102" pitchFamily="34" charset="77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484427E-000D-E04B-140C-6DFCF55D425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536700" y="6518126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texte, Graphique, Police, capture d’écran&#10;&#10;Le contenu généré par l’IA peut être incorrect.">
            <a:hlinkClick r:id="rId10"/>
            <a:extLst>
              <a:ext uri="{FF2B5EF4-FFF2-40B4-BE49-F238E27FC236}">
                <a16:creationId xmlns:a16="http://schemas.microsoft.com/office/drawing/2014/main" id="{CA39E792-1BF2-A576-85AB-FE54FAEFFA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83" y="1072162"/>
            <a:ext cx="3095341" cy="10317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F2532D7-22E2-A8C9-9283-C272F20764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5400000">
            <a:off x="9969849" y="298288"/>
            <a:ext cx="50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/>
              <a:t>👉🏾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3343C1C-56EB-86CA-B1CD-6EF94566CBA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677434" y="283117"/>
            <a:ext cx="2622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/>
              <a:t>Cliquer sur l’image pour accéder à la page Web et toutes les infos</a:t>
            </a:r>
          </a:p>
        </p:txBody>
      </p:sp>
      <p:pic>
        <p:nvPicPr>
          <p:cNvPr id="3" name="Image 2" descr="Une image contenant Police, Graphiqu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A3BCBDA-80F9-8D75-703D-CBB54817F64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5" y="267500"/>
            <a:ext cx="2105819" cy="7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6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8BA750-A078-9377-8D4D-0B0A7C5FD786}"/>
              </a:ext>
            </a:extLst>
          </p:cNvPr>
          <p:cNvSpPr/>
          <p:nvPr/>
        </p:nvSpPr>
        <p:spPr>
          <a:xfrm>
            <a:off x="-40186" y="0"/>
            <a:ext cx="6136186" cy="6858000"/>
          </a:xfrm>
          <a:prstGeom prst="rect">
            <a:avLst/>
          </a:prstGeom>
          <a:solidFill>
            <a:srgbClr val="08529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A80C15-ED83-E27E-8587-DD37EA490B5D}"/>
              </a:ext>
            </a:extLst>
          </p:cNvPr>
          <p:cNvSpPr txBox="1"/>
          <p:nvPr/>
        </p:nvSpPr>
        <p:spPr>
          <a:xfrm>
            <a:off x="6870699" y="1311891"/>
            <a:ext cx="4766330" cy="4549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fr-FR" sz="2800" dirty="0">
                <a:solidFill>
                  <a:srgbClr val="085296"/>
                </a:solidFill>
                <a:latin typeface="MetaOT-Light" panose="020B0504030101020102" pitchFamily="34" charset="77"/>
              </a:rPr>
              <a:t>Pourquoi partir ?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fr-FR" sz="2800" dirty="0">
                <a:solidFill>
                  <a:srgbClr val="085296"/>
                </a:solidFill>
                <a:latin typeface="MetaOT-Light" panose="020B0504030101020102" pitchFamily="34" charset="77"/>
              </a:rPr>
              <a:t>Où et comment partir ?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fr-FR" sz="2800" dirty="0">
                <a:solidFill>
                  <a:srgbClr val="085296"/>
                </a:solidFill>
                <a:latin typeface="MetaOT-Light" panose="020B0504030101020102" pitchFamily="34" charset="77"/>
              </a:rPr>
              <a:t>Eco-responsabilité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fr-FR" sz="2800" dirty="0">
                <a:solidFill>
                  <a:srgbClr val="085296"/>
                </a:solidFill>
                <a:latin typeface="MetaOT-Light" panose="020B0504030101020102" pitchFamily="34" charset="77"/>
              </a:rPr>
              <a:t>Préparation linguistique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fr-FR" sz="2800" dirty="0">
                <a:solidFill>
                  <a:srgbClr val="085296"/>
                </a:solidFill>
                <a:latin typeface="MetaOT-Light" panose="020B0504030101020102" pitchFamily="34" charset="77"/>
              </a:rPr>
              <a:t>Inclusion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fr-FR" sz="2800" dirty="0">
                <a:solidFill>
                  <a:srgbClr val="085296"/>
                </a:solidFill>
                <a:latin typeface="MetaOT-Light" panose="020B0504030101020102" pitchFamily="34" charset="77"/>
              </a:rPr>
              <a:t>Financements et Procédures</a:t>
            </a:r>
          </a:p>
          <a:p>
            <a:pPr>
              <a:lnSpc>
                <a:spcPct val="150000"/>
              </a:lnSpc>
            </a:pPr>
            <a:endParaRPr lang="fr-FR" sz="2800" dirty="0">
              <a:solidFill>
                <a:srgbClr val="085296"/>
              </a:solidFill>
              <a:latin typeface="MetaOT-Norm" panose="020B0504030101020102" pitchFamily="34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C32AB84-FECE-EC46-2E3E-AF2964E72B76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Introduction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2B0AD7-B1FA-C64D-2C0E-4EE861A0C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673B50E-10B3-C669-1AC4-802121B4B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5B3F787-89C3-FC73-95F8-1BCAC734BEC5}"/>
              </a:ext>
            </a:extLst>
          </p:cNvPr>
          <p:cNvCxnSpPr>
            <a:cxnSpLocks/>
          </p:cNvCxnSpPr>
          <p:nvPr/>
        </p:nvCxnSpPr>
        <p:spPr>
          <a:xfrm>
            <a:off x="6870700" y="6352755"/>
            <a:ext cx="4831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CA15394-3C71-C3D1-DE94-900D49E2C647}"/>
              </a:ext>
            </a:extLst>
          </p:cNvPr>
          <p:cNvSpPr txBox="1"/>
          <p:nvPr/>
        </p:nvSpPr>
        <p:spPr>
          <a:xfrm>
            <a:off x="497628" y="1873357"/>
            <a:ext cx="5598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spc="300" dirty="0">
                <a:solidFill>
                  <a:schemeClr val="bg1"/>
                </a:solidFill>
                <a:latin typeface="MetaOT-Medi" panose="020B0504030101020102" pitchFamily="34" charset="77"/>
              </a:rPr>
              <a:t>Erasmus+, c’est « + » que ce que vous croyez !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6A8F51-0840-4BE4-7E95-36DA03997294}"/>
              </a:ext>
            </a:extLst>
          </p:cNvPr>
          <p:cNvSpPr txBox="1"/>
          <p:nvPr/>
        </p:nvSpPr>
        <p:spPr>
          <a:xfrm>
            <a:off x="492293" y="4229038"/>
            <a:ext cx="507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spc="300" dirty="0">
                <a:solidFill>
                  <a:schemeClr val="bg1"/>
                </a:solidFill>
                <a:latin typeface="MetaOT-Norm" panose="020B0504030101020102" pitchFamily="34" charset="77"/>
              </a:rPr>
              <a:t>Partez une année, un quadrimestre, quelques mois, ou une semaine.</a:t>
            </a:r>
          </a:p>
        </p:txBody>
      </p:sp>
    </p:spTree>
    <p:extLst>
      <p:ext uri="{BB962C8B-B14F-4D97-AF65-F5344CB8AC3E}">
        <p14:creationId xmlns:p14="http://schemas.microsoft.com/office/powerpoint/2010/main" val="686424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4A55A-3558-CAC8-D1A1-E668BDD04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AB49ED1A-B245-19AC-3B7F-DAF8FEBB846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4759" y="1243762"/>
            <a:ext cx="10846947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fontAlgn="base"/>
            <a:r>
              <a:rPr lang="fr-BE" sz="4400" dirty="0">
                <a:solidFill>
                  <a:srgbClr val="084E91"/>
                </a:solidFill>
                <a:effectLst/>
              </a:rPr>
              <a:t>Tandems linguistiques</a:t>
            </a:r>
            <a:endParaRPr lang="fr-BE" sz="4400" b="1" i="0" dirty="0">
              <a:solidFill>
                <a:srgbClr val="040404"/>
              </a:solidFill>
              <a:effectLst/>
            </a:endParaRP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Niveau : avoir les bases pour pouvoir converser dans la langue choisie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Former un duo avec </a:t>
            </a:r>
            <a:r>
              <a:rPr lang="fr-BE" sz="2000" dirty="0" err="1">
                <a:solidFill>
                  <a:srgbClr val="085296"/>
                </a:solidFill>
              </a:rPr>
              <a:t>un·e</a:t>
            </a:r>
            <a:r>
              <a:rPr lang="fr-BE" sz="2000" dirty="0">
                <a:solidFill>
                  <a:srgbClr val="085296"/>
                </a:solidFill>
              </a:rPr>
              <a:t> </a:t>
            </a:r>
            <a:r>
              <a:rPr lang="fr-BE" sz="2000" dirty="0" err="1">
                <a:solidFill>
                  <a:srgbClr val="085296"/>
                </a:solidFill>
              </a:rPr>
              <a:t>étudiant·e</a:t>
            </a:r>
            <a:r>
              <a:rPr lang="fr-BE" sz="2000" dirty="0">
                <a:solidFill>
                  <a:srgbClr val="085296"/>
                </a:solidFill>
              </a:rPr>
              <a:t> </a:t>
            </a:r>
            <a:r>
              <a:rPr lang="fr-BE" sz="2000" dirty="0" err="1">
                <a:solidFill>
                  <a:srgbClr val="085296"/>
                </a:solidFill>
              </a:rPr>
              <a:t>natif·ve</a:t>
            </a:r>
            <a:r>
              <a:rPr lang="fr-BE" sz="2000" dirty="0">
                <a:solidFill>
                  <a:srgbClr val="085296"/>
                </a:solidFill>
              </a:rPr>
              <a:t> de la langue que l’on souhaite pratiquer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Réservés </a:t>
            </a:r>
            <a:r>
              <a:rPr lang="fr-BE" sz="2000" b="1" dirty="0">
                <a:solidFill>
                  <a:srgbClr val="085296"/>
                </a:solidFill>
              </a:rPr>
              <a:t>aux étudiant.es ET </a:t>
            </a:r>
            <a:r>
              <a:rPr lang="fr-BE" sz="2000" b="1" dirty="0" err="1">
                <a:solidFill>
                  <a:srgbClr val="085296"/>
                </a:solidFill>
              </a:rPr>
              <a:t>étudiant·es</a:t>
            </a:r>
            <a:r>
              <a:rPr lang="fr-BE" sz="2000" b="1" dirty="0">
                <a:solidFill>
                  <a:srgbClr val="085296"/>
                </a:solidFill>
              </a:rPr>
              <a:t> en mobilité internationale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Plusieurs types de tandems Q1 + Q2</a:t>
            </a: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Possibilité de l’intégrer au PAE (acquisition de crédits) en fonction du type de tandem</a:t>
            </a:r>
            <a:endParaRPr lang="fr-B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Plateforme pour trouver la bonne personne I </a:t>
            </a:r>
            <a:r>
              <a:rPr lang="fr-BE" sz="2000" dirty="0">
                <a:hlinkClick r:id="rId10"/>
              </a:rPr>
              <a:t>Trouver son binôme</a:t>
            </a:r>
            <a:endParaRPr lang="fr-BE" sz="2000" dirty="0">
              <a:solidFill>
                <a:srgbClr val="085296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9"/>
              </a:buBlip>
            </a:pPr>
            <a:r>
              <a:rPr lang="fr-BE" sz="2000" dirty="0">
                <a:solidFill>
                  <a:srgbClr val="085296"/>
                </a:solidFill>
              </a:rPr>
              <a:t>Échange simple et convivial : deux langues, deux cultures, un apprentissage partagé</a:t>
            </a: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2400" dirty="0">
              <a:latin typeface="MetaOT-Norm" panose="020B0504030101020102" pitchFamily="34" charset="77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58BC73E-8AD1-946D-EC69-5B8788ED9147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536700" y="63527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D8FE26C0-9084-6A74-3DD3-5787DF6EA9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5400000">
            <a:off x="10705337" y="4875443"/>
            <a:ext cx="50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/>
              <a:t>👉🏾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9BBBCF-23F0-F3E1-A1B8-CECEE7A1295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096000" y="5614238"/>
            <a:ext cx="2622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/>
              <a:t>Cliquer sur l’image pour accéder à la page Web et toutes les infos</a:t>
            </a:r>
          </a:p>
        </p:txBody>
      </p:sp>
      <p:pic>
        <p:nvPicPr>
          <p:cNvPr id="7" name="Image 6" descr="Une image contenant Graphique, graphisme, Police, clipart&#10;&#10;Le contenu généré par l’IA peut être incorrect.">
            <a:hlinkClick r:id="rId11"/>
            <a:extLst>
              <a:ext uri="{FF2B5EF4-FFF2-40B4-BE49-F238E27FC236}">
                <a16:creationId xmlns:a16="http://schemas.microsoft.com/office/drawing/2014/main" id="{75EBEE16-64E8-A52E-9E8B-1F3C55649E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52" y="5458592"/>
            <a:ext cx="3423599" cy="1141200"/>
          </a:xfrm>
          <a:prstGeom prst="rect">
            <a:avLst/>
          </a:prstGeom>
        </p:spPr>
      </p:pic>
      <p:pic>
        <p:nvPicPr>
          <p:cNvPr id="9" name="Image 8" descr="Une image contenant Police, Graphiqu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F67F1D1-A28F-2352-3576-D09DA1947F9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5" y="267500"/>
            <a:ext cx="2105819" cy="7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7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11E15-F412-2697-3600-8A6D33440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6A123304-D0F5-13AD-7FD1-44353032414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4760" y="1243762"/>
            <a:ext cx="10934072" cy="70480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fr-BE" sz="4400" dirty="0">
                <a:solidFill>
                  <a:srgbClr val="084E91"/>
                </a:solidFill>
                <a:effectLst/>
              </a:rPr>
              <a:t>Cours de langues F9</a:t>
            </a:r>
            <a:endParaRPr lang="fr-BE" sz="4400" b="1" i="0" dirty="0">
              <a:solidFill>
                <a:srgbClr val="040404"/>
              </a:solidFill>
              <a:effectLst/>
            </a:endParaRP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Niveau pré-A1 à niveau B1 en fonction de la langue</a:t>
            </a: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Améliorer ses compétences linguistiques en dehors de son cursus </a:t>
            </a: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Donnés par des </a:t>
            </a:r>
            <a:r>
              <a:rPr lang="fr-BE" dirty="0" err="1">
                <a:solidFill>
                  <a:srgbClr val="085296"/>
                </a:solidFill>
              </a:rPr>
              <a:t>professeur·es</a:t>
            </a:r>
            <a:r>
              <a:rPr lang="fr-BE" dirty="0">
                <a:solidFill>
                  <a:srgbClr val="085296"/>
                </a:solidFill>
              </a:rPr>
              <a:t> </a:t>
            </a:r>
            <a:r>
              <a:rPr lang="fr-BE" dirty="0" err="1">
                <a:solidFill>
                  <a:srgbClr val="085296"/>
                </a:solidFill>
              </a:rPr>
              <a:t>extérieur·es</a:t>
            </a:r>
            <a:r>
              <a:rPr lang="fr-BE" dirty="0">
                <a:solidFill>
                  <a:srgbClr val="085296"/>
                </a:solidFill>
              </a:rPr>
              <a:t> à l’ULB, de l’école de langue F9 </a:t>
            </a: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FR, EN et NL donnés dans les locaux de l’ULB</a:t>
            </a: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Ouvert aux </a:t>
            </a:r>
            <a:r>
              <a:rPr lang="fr-BE" b="1" dirty="0" err="1">
                <a:solidFill>
                  <a:srgbClr val="085296"/>
                </a:solidFill>
              </a:rPr>
              <a:t>étudiant·es</a:t>
            </a:r>
            <a:r>
              <a:rPr lang="fr-BE" b="1" dirty="0">
                <a:solidFill>
                  <a:srgbClr val="085296"/>
                </a:solidFill>
              </a:rPr>
              <a:t> ET étudiants en mobilité internationale</a:t>
            </a: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Pas d’acquisition de crédits possible</a:t>
            </a: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Deux formules : cours tout au long de l’année académique (mensuels) OU pendant les vacances universitaires (intensifs)</a:t>
            </a: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Cours Q1 + Q2 (mensuels) 2x/semaine en soirée</a:t>
            </a: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Cours intensifs Q1 + Q2 5x semaine en matinée</a:t>
            </a: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r>
              <a:rPr lang="fr-BE" dirty="0">
                <a:solidFill>
                  <a:srgbClr val="085296"/>
                </a:solidFill>
              </a:rPr>
              <a:t>Inscription via la page UV de la F9 : </a:t>
            </a:r>
            <a:r>
              <a:rPr lang="fr-BE" dirty="0">
                <a:hlinkClick r:id="rId8"/>
              </a:rPr>
              <a:t> Néerlandais</a:t>
            </a:r>
            <a:r>
              <a:rPr lang="fr-BE" dirty="0"/>
              <a:t> </a:t>
            </a:r>
            <a:r>
              <a:rPr lang="fr-BE" dirty="0">
                <a:solidFill>
                  <a:srgbClr val="085296"/>
                </a:solidFill>
              </a:rPr>
              <a:t>I</a:t>
            </a:r>
            <a:r>
              <a:rPr lang="fr-BE" dirty="0"/>
              <a:t> </a:t>
            </a:r>
            <a:r>
              <a:rPr lang="fr-BE" dirty="0">
                <a:hlinkClick r:id="rId9"/>
              </a:rPr>
              <a:t>Anglais</a:t>
            </a:r>
            <a:r>
              <a:rPr lang="fr-BE" dirty="0"/>
              <a:t> </a:t>
            </a:r>
            <a:r>
              <a:rPr lang="fr-BE" dirty="0">
                <a:solidFill>
                  <a:srgbClr val="085296"/>
                </a:solidFill>
              </a:rPr>
              <a:t>I </a:t>
            </a:r>
            <a:r>
              <a:rPr lang="fr-BE" dirty="0">
                <a:solidFill>
                  <a:srgbClr val="085296"/>
                </a:solidFill>
                <a:hlinkClick r:id="rId10"/>
              </a:rPr>
              <a:t>Français</a:t>
            </a:r>
            <a:endParaRPr lang="fr-BE" dirty="0">
              <a:solidFill>
                <a:srgbClr val="085296"/>
              </a:solidFill>
            </a:endParaRPr>
          </a:p>
          <a:p>
            <a:pPr>
              <a:lnSpc>
                <a:spcPct val="150000"/>
              </a:lnSpc>
            </a:pPr>
            <a:endParaRPr lang="fr-BE" sz="2000" dirty="0">
              <a:solidFill>
                <a:srgbClr val="085296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endParaRPr lang="fr-BE" sz="2000" dirty="0">
              <a:solidFill>
                <a:srgbClr val="085296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7"/>
              </a:buBlip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2400" dirty="0">
              <a:latin typeface="MetaOT-Norm" panose="020B0504030101020102" pitchFamily="34" charset="77"/>
            </a:endParaRPr>
          </a:p>
        </p:txBody>
      </p:sp>
      <p:cxnSp>
        <p:nvCxnSpPr>
          <p:cNvPr id="10" name="Connecteur droit 9">
            <a:hlinkClick r:id="rId9"/>
            <a:extLst>
              <a:ext uri="{FF2B5EF4-FFF2-40B4-BE49-F238E27FC236}">
                <a16:creationId xmlns:a16="http://schemas.microsoft.com/office/drawing/2014/main" id="{8D3DC1EB-3DDD-9495-B8A1-271105BB284B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536700" y="65813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texte, violet, violet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246D3A5-F3A7-4764-E005-53DB3EDA8E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40" y="267500"/>
            <a:ext cx="2053120" cy="1540811"/>
          </a:xfrm>
          <a:prstGeom prst="rect">
            <a:avLst/>
          </a:prstGeom>
        </p:spPr>
      </p:pic>
      <p:pic>
        <p:nvPicPr>
          <p:cNvPr id="8" name="Image 7" descr="Une image contenant Police, Graphiqu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B2AB530-6C4F-2DD2-5BDF-D6056A35FE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5" y="267500"/>
            <a:ext cx="2105819" cy="7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36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BD47C-9A76-AD93-6FD1-B0D6E68E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4DFA8B-202F-89A9-6824-B2E19927D0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4831987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3C4B2A-D858-EE19-C938-55C7497670A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050021" y="1313163"/>
            <a:ext cx="69247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85296"/>
                </a:solidFill>
              </a:rPr>
              <a:t>Vous êtes </a:t>
            </a:r>
            <a:r>
              <a:rPr lang="fr-FR" sz="2800" dirty="0" err="1">
                <a:solidFill>
                  <a:srgbClr val="085296"/>
                </a:solidFill>
              </a:rPr>
              <a:t>étudiant·e</a:t>
            </a:r>
            <a:r>
              <a:rPr lang="fr-FR" sz="2800" dirty="0">
                <a:solidFill>
                  <a:srgbClr val="085296"/>
                </a:solidFill>
              </a:rPr>
              <a:t> et vous souhaitez améliorer votre anglais, voici un exemple de combinaison possible : 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54F3E48-CD4A-22CA-B6AD-00BD9C8E73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066116-7DCF-E4CC-FB8A-373CB11401B3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5184559" y="6352755"/>
            <a:ext cx="65181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BBFAC7BC-0DCE-359E-7E12-24E8DE647BC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3331" y="2108398"/>
            <a:ext cx="507122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3600" spc="300">
                <a:solidFill>
                  <a:schemeClr val="bg1"/>
                </a:solidFill>
              </a:rPr>
              <a:t>Pourquoi choisir ?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8FC2E82-00AE-4828-7D3A-1578F38BF44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2974665"/>
            <a:ext cx="4854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spc="300">
                <a:solidFill>
                  <a:schemeClr val="bg1"/>
                </a:solidFill>
                <a:latin typeface="+mj-lt"/>
              </a:rPr>
              <a:t>Toutes ces activités gratuites sont complémentaires </a:t>
            </a:r>
          </a:p>
          <a:p>
            <a:r>
              <a:rPr lang="fr-FR" sz="2400" spc="300">
                <a:solidFill>
                  <a:schemeClr val="bg1"/>
                </a:solidFill>
                <a:latin typeface="+mj-lt"/>
              </a:rPr>
              <a:t>et peuvent se combiner pour atteindre vos objectifs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F45589-171A-4481-9DB6-28964DF5BC6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75587" y="2823999"/>
            <a:ext cx="73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rgbClr val="085296"/>
                </a:solidFill>
              </a:rPr>
              <a:t>Q1</a:t>
            </a:r>
            <a:endParaRPr lang="fr-BE" sz="2800">
              <a:solidFill>
                <a:srgbClr val="085296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5029E55-F13C-BA2D-B1AA-A5D6ADBD552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723996" y="2826977"/>
            <a:ext cx="63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>
                <a:solidFill>
                  <a:srgbClr val="085296"/>
                </a:solidFill>
              </a:rPr>
              <a:t>Q2</a:t>
            </a:r>
            <a:endParaRPr lang="fr-BE" sz="2800">
              <a:solidFill>
                <a:srgbClr val="085296"/>
              </a:solidFill>
            </a:endParaRPr>
          </a:p>
        </p:txBody>
      </p:sp>
      <p:pic>
        <p:nvPicPr>
          <p:cNvPr id="8" name="Image 7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0D2C7233-4FA7-F810-C034-8B4A95249A5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15" y="3473062"/>
            <a:ext cx="1440000" cy="1080680"/>
          </a:xfrm>
          <a:prstGeom prst="rect">
            <a:avLst/>
          </a:prstGeom>
        </p:spPr>
      </p:pic>
      <p:pic>
        <p:nvPicPr>
          <p:cNvPr id="11" name="Image 10" descr="Une image contenant texte, capture d’écran, Police, Bleu électrique&#10;&#10;Le contenu généré par l’IA peut être incorrect.">
            <a:extLst>
              <a:ext uri="{FF2B5EF4-FFF2-40B4-BE49-F238E27FC236}">
                <a16:creationId xmlns:a16="http://schemas.microsoft.com/office/drawing/2014/main" id="{2757698D-A464-136F-EA3B-581B5FA0DDE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45" y="3473061"/>
            <a:ext cx="1440000" cy="108068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2E20C48-B57E-B867-272D-57C3D0A485F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81494" y="4159843"/>
            <a:ext cx="50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>
                <a:solidFill>
                  <a:schemeClr val="tx2">
                    <a:lumMod val="75000"/>
                    <a:lumOff val="25000"/>
                  </a:schemeClr>
                </a:solidFill>
              </a:rPr>
              <a:t>=</a:t>
            </a:r>
          </a:p>
        </p:txBody>
      </p:sp>
      <p:pic>
        <p:nvPicPr>
          <p:cNvPr id="15" name="Graphique 14" descr="Croissance de l'activité avec un remplissage uni">
            <a:extLst>
              <a:ext uri="{FF2B5EF4-FFF2-40B4-BE49-F238E27FC236}">
                <a16:creationId xmlns:a16="http://schemas.microsoft.com/office/drawing/2014/main" id="{277E475D-FB25-542F-F6FC-C2DFF87466B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093510" y="2942013"/>
            <a:ext cx="914400" cy="914400"/>
          </a:xfrm>
          <a:prstGeom prst="rect">
            <a:avLst/>
          </a:prstGeom>
        </p:spPr>
      </p:pic>
      <p:pic>
        <p:nvPicPr>
          <p:cNvPr id="17" name="Graphique 16" descr="Santé mentale avec un remplissage uni">
            <a:extLst>
              <a:ext uri="{FF2B5EF4-FFF2-40B4-BE49-F238E27FC236}">
                <a16:creationId xmlns:a16="http://schemas.microsoft.com/office/drawing/2014/main" id="{12193677-C476-A4DF-EAA7-6C63377278CF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093510" y="3997219"/>
            <a:ext cx="914400" cy="914400"/>
          </a:xfrm>
          <a:prstGeom prst="rect">
            <a:avLst/>
          </a:prstGeom>
        </p:spPr>
      </p:pic>
      <p:pic>
        <p:nvPicPr>
          <p:cNvPr id="24" name="Graphique 23" descr="Vivats avec un remplissage uni">
            <a:extLst>
              <a:ext uri="{FF2B5EF4-FFF2-40B4-BE49-F238E27FC236}">
                <a16:creationId xmlns:a16="http://schemas.microsoft.com/office/drawing/2014/main" id="{AFAE5871-A0B2-5B6D-245F-64A28887532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093510" y="5086741"/>
            <a:ext cx="914400" cy="914400"/>
          </a:xfrm>
          <a:prstGeom prst="rect">
            <a:avLst/>
          </a:prstGeom>
        </p:spPr>
      </p:pic>
      <p:pic>
        <p:nvPicPr>
          <p:cNvPr id="14" name="Image 13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DB9E408-27F2-E7A2-EBF8-09395FF7EA70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366609"/>
            <a:ext cx="2480836" cy="652744"/>
          </a:xfrm>
          <a:prstGeom prst="rect">
            <a:avLst/>
          </a:prstGeom>
        </p:spPr>
      </p:pic>
      <p:pic>
        <p:nvPicPr>
          <p:cNvPr id="2" name="Image 1" descr="Une image contenant texte, capture d’écran, Police, Graphique&#10;&#10;Le contenu généré par l’IA peut être incorrect.">
            <a:extLst>
              <a:ext uri="{FF2B5EF4-FFF2-40B4-BE49-F238E27FC236}">
                <a16:creationId xmlns:a16="http://schemas.microsoft.com/office/drawing/2014/main" id="{C4449D01-0A30-9982-33B6-41A748DB70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05" y="4821780"/>
            <a:ext cx="1439093" cy="1080000"/>
          </a:xfrm>
          <a:prstGeom prst="rect">
            <a:avLst/>
          </a:prstGeom>
        </p:spPr>
      </p:pic>
      <p:pic>
        <p:nvPicPr>
          <p:cNvPr id="7" name="Image 6" descr="Une image contenant texte, capture d’écran, Police, Graphique&#10;&#10;Le contenu généré par l’IA peut être incorrect.">
            <a:extLst>
              <a:ext uri="{FF2B5EF4-FFF2-40B4-BE49-F238E27FC236}">
                <a16:creationId xmlns:a16="http://schemas.microsoft.com/office/drawing/2014/main" id="{8709629C-934E-8381-DEBE-36D42E088CE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45" y="4825167"/>
            <a:ext cx="143909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56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06997" y="1019572"/>
            <a:ext cx="5542858" cy="4268001"/>
          </a:xfrm>
          <a:custGeom>
            <a:avLst/>
            <a:gdLst/>
            <a:ahLst/>
            <a:cxnLst/>
            <a:rect l="l" t="t" r="r" b="b"/>
            <a:pathLst>
              <a:path w="8642753" h="6654920">
                <a:moveTo>
                  <a:pt x="0" y="0"/>
                </a:moveTo>
                <a:lnTo>
                  <a:pt x="8642753" y="0"/>
                </a:lnTo>
                <a:lnTo>
                  <a:pt x="8642753" y="6654920"/>
                </a:lnTo>
                <a:lnTo>
                  <a:pt x="0" y="665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3" name="Group 3"/>
          <p:cNvGrpSpPr/>
          <p:nvPr/>
        </p:nvGrpSpPr>
        <p:grpSpPr>
          <a:xfrm>
            <a:off x="4976851" y="4600394"/>
            <a:ext cx="2238299" cy="2065543"/>
            <a:chOff x="0" y="0"/>
            <a:chExt cx="1060980" cy="9790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0980" cy="979092"/>
            </a:xfrm>
            <a:custGeom>
              <a:avLst/>
              <a:gdLst/>
              <a:ahLst/>
              <a:cxnLst/>
              <a:rect l="l" t="t" r="r" b="b"/>
              <a:pathLst>
                <a:path w="1060980" h="979092">
                  <a:moveTo>
                    <a:pt x="42685" y="0"/>
                  </a:moveTo>
                  <a:lnTo>
                    <a:pt x="1018296" y="0"/>
                  </a:lnTo>
                  <a:cubicBezTo>
                    <a:pt x="1029617" y="0"/>
                    <a:pt x="1040474" y="4497"/>
                    <a:pt x="1048478" y="12502"/>
                  </a:cubicBezTo>
                  <a:cubicBezTo>
                    <a:pt x="1056483" y="20507"/>
                    <a:pt x="1060980" y="31364"/>
                    <a:pt x="1060980" y="42685"/>
                  </a:cubicBezTo>
                  <a:lnTo>
                    <a:pt x="1060980" y="936407"/>
                  </a:lnTo>
                  <a:cubicBezTo>
                    <a:pt x="1060980" y="959982"/>
                    <a:pt x="1041870" y="979092"/>
                    <a:pt x="1018296" y="979092"/>
                  </a:cubicBezTo>
                  <a:lnTo>
                    <a:pt x="42685" y="979092"/>
                  </a:lnTo>
                  <a:cubicBezTo>
                    <a:pt x="31364" y="979092"/>
                    <a:pt x="20507" y="974595"/>
                    <a:pt x="12502" y="966590"/>
                  </a:cubicBezTo>
                  <a:cubicBezTo>
                    <a:pt x="4497" y="958585"/>
                    <a:pt x="0" y="947728"/>
                    <a:pt x="0" y="936407"/>
                  </a:cubicBezTo>
                  <a:lnTo>
                    <a:pt x="0" y="42685"/>
                  </a:lnTo>
                  <a:cubicBezTo>
                    <a:pt x="0" y="19111"/>
                    <a:pt x="19111" y="0"/>
                    <a:pt x="42685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72727"/>
              </a:solidFill>
              <a:prstDash val="solid"/>
              <a:miter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060980" cy="1007667"/>
            </a:xfrm>
            <a:prstGeom prst="rect">
              <a:avLst/>
            </a:prstGeom>
          </p:spPr>
          <p:txBody>
            <a:bodyPr lIns="31346" tIns="31346" rIns="31346" bIns="31346" rtlCol="0" anchor="ctr"/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1523"/>
                </a:lnSpc>
                <a:spcBef>
                  <a:spcPct val="0"/>
                </a:spcBef>
              </a:pPr>
              <a:endParaRPr sz="759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702" y="4479867"/>
            <a:ext cx="2306597" cy="230659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0779715" y="5455679"/>
            <a:ext cx="1180609" cy="1180609"/>
          </a:xfrm>
          <a:custGeom>
            <a:avLst/>
            <a:gdLst/>
            <a:ahLst/>
            <a:cxnLst/>
            <a:rect l="l" t="t" r="r" b="b"/>
            <a:pathLst>
              <a:path w="1840875" h="1840875">
                <a:moveTo>
                  <a:pt x="0" y="0"/>
                </a:moveTo>
                <a:lnTo>
                  <a:pt x="1840875" y="0"/>
                </a:lnTo>
                <a:lnTo>
                  <a:pt x="1840875" y="1840875"/>
                </a:lnTo>
                <a:lnTo>
                  <a:pt x="0" y="1840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8" name="Freeform 8"/>
          <p:cNvSpPr/>
          <p:nvPr/>
        </p:nvSpPr>
        <p:spPr>
          <a:xfrm>
            <a:off x="3808158" y="1110011"/>
            <a:ext cx="543923" cy="487945"/>
          </a:xfrm>
          <a:custGeom>
            <a:avLst/>
            <a:gdLst/>
            <a:ahLst/>
            <a:cxnLst/>
            <a:rect l="l" t="t" r="r" b="b"/>
            <a:pathLst>
              <a:path w="848117" h="760832">
                <a:moveTo>
                  <a:pt x="0" y="0"/>
                </a:moveTo>
                <a:lnTo>
                  <a:pt x="848117" y="0"/>
                </a:lnTo>
                <a:lnTo>
                  <a:pt x="848117" y="760832"/>
                </a:lnTo>
                <a:lnTo>
                  <a:pt x="0" y="7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Freeform 9"/>
          <p:cNvSpPr/>
          <p:nvPr/>
        </p:nvSpPr>
        <p:spPr>
          <a:xfrm>
            <a:off x="7453446" y="1675105"/>
            <a:ext cx="543923" cy="487945"/>
          </a:xfrm>
          <a:custGeom>
            <a:avLst/>
            <a:gdLst/>
            <a:ahLst/>
            <a:cxnLst/>
            <a:rect l="l" t="t" r="r" b="b"/>
            <a:pathLst>
              <a:path w="848117" h="760832">
                <a:moveTo>
                  <a:pt x="0" y="0"/>
                </a:moveTo>
                <a:lnTo>
                  <a:pt x="848117" y="0"/>
                </a:lnTo>
                <a:lnTo>
                  <a:pt x="848117" y="760832"/>
                </a:lnTo>
                <a:lnTo>
                  <a:pt x="0" y="7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0" name="Freeform 10"/>
          <p:cNvSpPr/>
          <p:nvPr/>
        </p:nvSpPr>
        <p:spPr>
          <a:xfrm>
            <a:off x="3314628" y="4331505"/>
            <a:ext cx="1614479" cy="609466"/>
          </a:xfrm>
          <a:custGeom>
            <a:avLst/>
            <a:gdLst/>
            <a:ahLst/>
            <a:cxnLst/>
            <a:rect l="l" t="t" r="r" b="b"/>
            <a:pathLst>
              <a:path w="2517391" h="950315">
                <a:moveTo>
                  <a:pt x="0" y="0"/>
                </a:moveTo>
                <a:lnTo>
                  <a:pt x="2517392" y="0"/>
                </a:lnTo>
                <a:lnTo>
                  <a:pt x="2517392" y="950315"/>
                </a:lnTo>
                <a:lnTo>
                  <a:pt x="0" y="9503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11" name="Group 11"/>
          <p:cNvGrpSpPr/>
          <p:nvPr/>
        </p:nvGrpSpPr>
        <p:grpSpPr>
          <a:xfrm>
            <a:off x="802224" y="488968"/>
            <a:ext cx="1541515" cy="1061208"/>
            <a:chOff x="0" y="0"/>
            <a:chExt cx="3204830" cy="2206265"/>
          </a:xfrm>
        </p:grpSpPr>
        <p:sp>
          <p:nvSpPr>
            <p:cNvPr id="12" name="Freeform 12"/>
            <p:cNvSpPr/>
            <p:nvPr/>
          </p:nvSpPr>
          <p:spPr>
            <a:xfrm rot="-1047174">
              <a:off x="132179" y="480908"/>
              <a:ext cx="2881497" cy="1323714"/>
            </a:xfrm>
            <a:custGeom>
              <a:avLst/>
              <a:gdLst/>
              <a:ahLst/>
              <a:cxnLst/>
              <a:rect l="l" t="t" r="r" b="b"/>
              <a:pathLst>
                <a:path w="2881497" h="1323714">
                  <a:moveTo>
                    <a:pt x="0" y="0"/>
                  </a:moveTo>
                  <a:lnTo>
                    <a:pt x="2881497" y="0"/>
                  </a:lnTo>
                  <a:lnTo>
                    <a:pt x="2881497" y="1323714"/>
                  </a:lnTo>
                  <a:lnTo>
                    <a:pt x="0" y="1323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3000"/>
              </a:blip>
              <a:stretch>
                <a:fillRect t="-9998" b="-99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13" name="TextBox 13"/>
            <p:cNvSpPr txBox="1"/>
            <p:nvPr/>
          </p:nvSpPr>
          <p:spPr>
            <a:xfrm rot="-1239002">
              <a:off x="23917" y="453057"/>
              <a:ext cx="3130124" cy="858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Où</a:t>
              </a:r>
              <a:r>
                <a:rPr lang="en-US" sz="2486" b="1" u="none" strike="noStrike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?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8116" y="1448244"/>
            <a:ext cx="4238884" cy="1043999"/>
            <a:chOff x="0" y="0"/>
            <a:chExt cx="8812692" cy="217048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812692" cy="2170486"/>
              <a:chOff x="0" y="0"/>
              <a:chExt cx="1961493" cy="48309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61493" cy="483098"/>
              </a:xfrm>
              <a:custGeom>
                <a:avLst/>
                <a:gdLst/>
                <a:ahLst/>
                <a:cxnLst/>
                <a:rect l="l" t="t" r="r" b="b"/>
                <a:pathLst>
                  <a:path w="1961493" h="483098">
                    <a:moveTo>
                      <a:pt x="28130" y="0"/>
                    </a:moveTo>
                    <a:lnTo>
                      <a:pt x="1933362" y="0"/>
                    </a:lnTo>
                    <a:cubicBezTo>
                      <a:pt x="1940823" y="0"/>
                      <a:pt x="1947978" y="2964"/>
                      <a:pt x="1953254" y="8239"/>
                    </a:cubicBezTo>
                    <a:cubicBezTo>
                      <a:pt x="1958529" y="13515"/>
                      <a:pt x="1961493" y="20670"/>
                      <a:pt x="1961493" y="28130"/>
                    </a:cubicBezTo>
                    <a:lnTo>
                      <a:pt x="1961493" y="454968"/>
                    </a:lnTo>
                    <a:cubicBezTo>
                      <a:pt x="1961493" y="470503"/>
                      <a:pt x="1948898" y="483098"/>
                      <a:pt x="1933362" y="483098"/>
                    </a:cubicBezTo>
                    <a:lnTo>
                      <a:pt x="28130" y="483098"/>
                    </a:lnTo>
                    <a:cubicBezTo>
                      <a:pt x="12594" y="483098"/>
                      <a:pt x="0" y="470503"/>
                      <a:pt x="0" y="454968"/>
                    </a:cubicBezTo>
                    <a:lnTo>
                      <a:pt x="0" y="28130"/>
                    </a:lnTo>
                    <a:cubicBezTo>
                      <a:pt x="0" y="12594"/>
                      <a:pt x="12594" y="0"/>
                      <a:pt x="28130" y="0"/>
                    </a:cubicBezTo>
                    <a:close/>
                  </a:path>
                </a:pathLst>
              </a:custGeom>
              <a:solidFill>
                <a:srgbClr val="044B92"/>
              </a:solidFill>
              <a:ln w="19050" cap="sq">
                <a:solidFill>
                  <a:srgbClr val="27272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961493" cy="511673"/>
              </a:xfrm>
              <a:prstGeom prst="rect">
                <a:avLst/>
              </a:prstGeom>
            </p:spPr>
            <p:txBody>
              <a:bodyPr lIns="31346" tIns="31346" rIns="31346" bIns="31346" rtlCol="0" anchor="ctr"/>
              <a:lstStyle>
                <a:defPPr>
                  <a:defRPr lang="en-US"/>
                </a:defPPr>
                <a:lvl1pPr marL="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051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103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155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0207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0258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0310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62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0414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ts val="1523"/>
                  </a:lnSpc>
                  <a:spcBef>
                    <a:spcPct val="0"/>
                  </a:spcBef>
                </a:pPr>
                <a:endParaRPr sz="759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74450"/>
              <a:ext cx="8618027" cy="1918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01"/>
                </a:lnSpc>
                <a:spcBef>
                  <a:spcPct val="0"/>
                </a:spcBef>
              </a:pPr>
              <a:r>
                <a:rPr lang="en-US" sz="1358" b="1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Les tests  d’anglais et de néerlandais se font en ligne. Ceux de français et d’espagnol auront lieux dans nos bureaux à F9 Languages, Boulevard Louis Schmidt 87, 1040 Bruxelles.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808158" y="2615880"/>
            <a:ext cx="4311415" cy="815279"/>
            <a:chOff x="0" y="0"/>
            <a:chExt cx="8963484" cy="1694974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8963484" cy="1694974"/>
              <a:chOff x="0" y="0"/>
              <a:chExt cx="1961493" cy="37091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961493" cy="370914"/>
              </a:xfrm>
              <a:custGeom>
                <a:avLst/>
                <a:gdLst/>
                <a:ahLst/>
                <a:cxnLst/>
                <a:rect l="l" t="t" r="r" b="b"/>
                <a:pathLst>
                  <a:path w="1961493" h="370914">
                    <a:moveTo>
                      <a:pt x="28130" y="0"/>
                    </a:moveTo>
                    <a:lnTo>
                      <a:pt x="1933362" y="0"/>
                    </a:lnTo>
                    <a:cubicBezTo>
                      <a:pt x="1940823" y="0"/>
                      <a:pt x="1947978" y="2964"/>
                      <a:pt x="1953254" y="8239"/>
                    </a:cubicBezTo>
                    <a:cubicBezTo>
                      <a:pt x="1958529" y="13515"/>
                      <a:pt x="1961493" y="20670"/>
                      <a:pt x="1961493" y="28130"/>
                    </a:cubicBezTo>
                    <a:lnTo>
                      <a:pt x="1961493" y="342783"/>
                    </a:lnTo>
                    <a:cubicBezTo>
                      <a:pt x="1961493" y="358319"/>
                      <a:pt x="1948898" y="370914"/>
                      <a:pt x="1933362" y="370914"/>
                    </a:cubicBezTo>
                    <a:lnTo>
                      <a:pt x="28130" y="370914"/>
                    </a:lnTo>
                    <a:cubicBezTo>
                      <a:pt x="20670" y="370914"/>
                      <a:pt x="13515" y="367950"/>
                      <a:pt x="8239" y="362675"/>
                    </a:cubicBezTo>
                    <a:cubicBezTo>
                      <a:pt x="2964" y="357399"/>
                      <a:pt x="0" y="350244"/>
                      <a:pt x="0" y="342783"/>
                    </a:cubicBezTo>
                    <a:lnTo>
                      <a:pt x="0" y="28130"/>
                    </a:lnTo>
                    <a:cubicBezTo>
                      <a:pt x="0" y="12594"/>
                      <a:pt x="12594" y="0"/>
                      <a:pt x="28130" y="0"/>
                    </a:cubicBezTo>
                    <a:close/>
                  </a:path>
                </a:pathLst>
              </a:custGeom>
              <a:solidFill>
                <a:srgbClr val="024B94"/>
              </a:solidFill>
              <a:ln w="19050" cap="sq">
                <a:solidFill>
                  <a:srgbClr val="27272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961493" cy="409014"/>
              </a:xfrm>
              <a:prstGeom prst="rect">
                <a:avLst/>
              </a:prstGeom>
            </p:spPr>
            <p:txBody>
              <a:bodyPr lIns="31346" tIns="31346" rIns="31346" bIns="31346" rtlCol="0" anchor="ctr"/>
              <a:lstStyle>
                <a:defPPr>
                  <a:defRPr lang="en-US"/>
                </a:defPPr>
                <a:lvl1pPr marL="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051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103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155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0207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0258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0310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62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0414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ts val="1782"/>
                  </a:lnSpc>
                  <a:spcBef>
                    <a:spcPct val="0"/>
                  </a:spcBef>
                </a:pPr>
                <a:endParaRPr sz="759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84342" y="146460"/>
              <a:ext cx="8681147" cy="1092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53"/>
                </a:lnSpc>
                <a:spcBef>
                  <a:spcPct val="0"/>
                </a:spcBef>
              </a:pPr>
              <a:r>
                <a:rPr lang="en-US" sz="1538" b="1" u="sng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42 Euros</a:t>
              </a:r>
              <a:r>
                <a:rPr lang="en-US" sz="1538" b="1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au lieu de 55 Euros pour les étudiants de l’ULB.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41234" y="3640608"/>
            <a:ext cx="4262651" cy="858452"/>
            <a:chOff x="0" y="0"/>
            <a:chExt cx="8862103" cy="1784731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8862103" cy="1784731"/>
              <a:chOff x="0" y="0"/>
              <a:chExt cx="1961493" cy="3950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1493" cy="395023"/>
              </a:xfrm>
              <a:custGeom>
                <a:avLst/>
                <a:gdLst/>
                <a:ahLst/>
                <a:cxnLst/>
                <a:rect l="l" t="t" r="r" b="b"/>
                <a:pathLst>
                  <a:path w="1961493" h="395023">
                    <a:moveTo>
                      <a:pt x="28130" y="0"/>
                    </a:moveTo>
                    <a:lnTo>
                      <a:pt x="1933362" y="0"/>
                    </a:lnTo>
                    <a:cubicBezTo>
                      <a:pt x="1940823" y="0"/>
                      <a:pt x="1947978" y="2964"/>
                      <a:pt x="1953254" y="8239"/>
                    </a:cubicBezTo>
                    <a:cubicBezTo>
                      <a:pt x="1958529" y="13515"/>
                      <a:pt x="1961493" y="20670"/>
                      <a:pt x="1961493" y="28130"/>
                    </a:cubicBezTo>
                    <a:lnTo>
                      <a:pt x="1961493" y="366893"/>
                    </a:lnTo>
                    <a:cubicBezTo>
                      <a:pt x="1961493" y="382429"/>
                      <a:pt x="1948898" y="395023"/>
                      <a:pt x="1933362" y="395023"/>
                    </a:cubicBezTo>
                    <a:lnTo>
                      <a:pt x="28130" y="395023"/>
                    </a:lnTo>
                    <a:cubicBezTo>
                      <a:pt x="12594" y="395023"/>
                      <a:pt x="0" y="382429"/>
                      <a:pt x="0" y="366893"/>
                    </a:cubicBezTo>
                    <a:lnTo>
                      <a:pt x="0" y="28130"/>
                    </a:lnTo>
                    <a:cubicBezTo>
                      <a:pt x="0" y="12594"/>
                      <a:pt x="12594" y="0"/>
                      <a:pt x="28130" y="0"/>
                    </a:cubicBezTo>
                    <a:close/>
                  </a:path>
                </a:pathLst>
              </a:custGeom>
              <a:solidFill>
                <a:srgbClr val="024B94"/>
              </a:solidFill>
              <a:ln w="19050" cap="sq">
                <a:solidFill>
                  <a:srgbClr val="27272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961493" cy="433123"/>
              </a:xfrm>
              <a:prstGeom prst="rect">
                <a:avLst/>
              </a:prstGeom>
            </p:spPr>
            <p:txBody>
              <a:bodyPr lIns="31346" tIns="31346" rIns="31346" bIns="31346" rtlCol="0" anchor="ctr"/>
              <a:lstStyle>
                <a:defPPr>
                  <a:defRPr lang="en-US"/>
                </a:defPPr>
                <a:lvl1pPr marL="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051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103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155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0207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0258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0310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62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0414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ts val="1782"/>
                  </a:lnSpc>
                  <a:spcBef>
                    <a:spcPct val="0"/>
                  </a:spcBef>
                </a:pPr>
                <a:endParaRPr sz="759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0622" y="4124"/>
              <a:ext cx="8615725" cy="1589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60"/>
                </a:lnSpc>
                <a:spcBef>
                  <a:spcPct val="0"/>
                </a:spcBef>
              </a:pPr>
              <a:r>
                <a:rPr lang="en-US" sz="1471" b="1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L’examen se compose d’une partie </a:t>
              </a:r>
              <a:r>
                <a:rPr lang="en-US" sz="1471" b="1" u="sng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écrite</a:t>
              </a:r>
              <a:r>
                <a:rPr lang="en-US" sz="1471" b="1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qui dure 1 heure et d’une partie </a:t>
              </a:r>
              <a:r>
                <a:rPr lang="en-US" sz="1471" b="1" u="sng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orale</a:t>
              </a:r>
              <a:r>
                <a:rPr lang="en-US" sz="1471" b="1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qui dure 15 minutes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549087" y="3431159"/>
            <a:ext cx="2658678" cy="1221354"/>
            <a:chOff x="0" y="0"/>
            <a:chExt cx="5527425" cy="253921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527425" cy="2539211"/>
            </a:xfrm>
            <a:custGeom>
              <a:avLst/>
              <a:gdLst/>
              <a:ahLst/>
              <a:cxnLst/>
              <a:rect l="l" t="t" r="r" b="b"/>
              <a:pathLst>
                <a:path w="5527425" h="2539211">
                  <a:moveTo>
                    <a:pt x="0" y="0"/>
                  </a:moveTo>
                  <a:lnTo>
                    <a:pt x="5527425" y="0"/>
                  </a:lnTo>
                  <a:lnTo>
                    <a:pt x="5527425" y="2539211"/>
                  </a:lnTo>
                  <a:lnTo>
                    <a:pt x="0" y="2539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000"/>
              </a:blip>
              <a:stretch>
                <a:fillRect t="-9998" b="-99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193280" y="484262"/>
              <a:ext cx="1751026" cy="1751026"/>
            </a:xfrm>
            <a:custGeom>
              <a:avLst/>
              <a:gdLst/>
              <a:ahLst/>
              <a:cxnLst/>
              <a:rect l="l" t="t" r="r" b="b"/>
              <a:pathLst>
                <a:path w="1751026" h="1751026">
                  <a:moveTo>
                    <a:pt x="0" y="0"/>
                  </a:moveTo>
                  <a:lnTo>
                    <a:pt x="1751026" y="0"/>
                  </a:lnTo>
                  <a:lnTo>
                    <a:pt x="1751026" y="1751026"/>
                  </a:lnTo>
                  <a:lnTo>
                    <a:pt x="0" y="1751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48352" y="725829"/>
              <a:ext cx="2444927" cy="122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7"/>
                </a:lnSpc>
              </a:pPr>
              <a:r>
                <a:rPr lang="en-US" sz="1733" b="1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Accéder à</a:t>
              </a:r>
            </a:p>
            <a:p>
              <a:pPr marL="0" lvl="0" indent="0" algn="ctr">
                <a:lnSpc>
                  <a:spcPts val="2427"/>
                </a:lnSpc>
                <a:spcBef>
                  <a:spcPct val="0"/>
                </a:spcBef>
              </a:pPr>
              <a:r>
                <a:rPr lang="en-US" sz="1733" b="1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via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865413" y="1563973"/>
            <a:ext cx="1708561" cy="1198155"/>
            <a:chOff x="0" y="0"/>
            <a:chExt cx="3552120" cy="2490978"/>
          </a:xfrm>
        </p:grpSpPr>
        <p:sp>
          <p:nvSpPr>
            <p:cNvPr id="34" name="Freeform 34"/>
            <p:cNvSpPr/>
            <p:nvPr/>
          </p:nvSpPr>
          <p:spPr>
            <a:xfrm rot="-1047174">
              <a:off x="149236" y="542968"/>
              <a:ext cx="3253349" cy="1494537"/>
            </a:xfrm>
            <a:custGeom>
              <a:avLst/>
              <a:gdLst/>
              <a:ahLst/>
              <a:cxnLst/>
              <a:rect l="l" t="t" r="r" b="b"/>
              <a:pathLst>
                <a:path w="3253349" h="1494537">
                  <a:moveTo>
                    <a:pt x="0" y="0"/>
                  </a:moveTo>
                  <a:lnTo>
                    <a:pt x="3253349" y="0"/>
                  </a:lnTo>
                  <a:lnTo>
                    <a:pt x="3253349" y="1494537"/>
                  </a:lnTo>
                  <a:lnTo>
                    <a:pt x="0" y="149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3000"/>
              </a:blip>
              <a:stretch>
                <a:fillRect t="-9998" b="-99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TextBox 35"/>
            <p:cNvSpPr txBox="1"/>
            <p:nvPr/>
          </p:nvSpPr>
          <p:spPr>
            <a:xfrm rot="-1239002">
              <a:off x="-2727" y="536298"/>
              <a:ext cx="3534060" cy="761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121"/>
                </a:lnSpc>
                <a:spcBef>
                  <a:spcPct val="0"/>
                </a:spcBef>
              </a:pPr>
              <a:r>
                <a:rPr lang="en-US" sz="2229" b="1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Combien ?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550824" y="5633166"/>
            <a:ext cx="2613634" cy="922051"/>
          </a:xfrm>
          <a:custGeom>
            <a:avLst/>
            <a:gdLst/>
            <a:ahLst/>
            <a:cxnLst/>
            <a:rect l="l" t="t" r="r" b="b"/>
            <a:pathLst>
              <a:path w="4075333" h="1437717">
                <a:moveTo>
                  <a:pt x="0" y="0"/>
                </a:moveTo>
                <a:lnTo>
                  <a:pt x="4075333" y="0"/>
                </a:lnTo>
                <a:lnTo>
                  <a:pt x="4075333" y="1437717"/>
                </a:lnTo>
                <a:lnTo>
                  <a:pt x="0" y="14377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37" name="Group 37"/>
          <p:cNvGrpSpPr/>
          <p:nvPr/>
        </p:nvGrpSpPr>
        <p:grpSpPr>
          <a:xfrm>
            <a:off x="8119573" y="2615880"/>
            <a:ext cx="1708561" cy="1198155"/>
            <a:chOff x="0" y="0"/>
            <a:chExt cx="3552120" cy="2490978"/>
          </a:xfrm>
        </p:grpSpPr>
        <p:sp>
          <p:nvSpPr>
            <p:cNvPr id="38" name="Freeform 38"/>
            <p:cNvSpPr/>
            <p:nvPr/>
          </p:nvSpPr>
          <p:spPr>
            <a:xfrm rot="-1047174">
              <a:off x="149236" y="542968"/>
              <a:ext cx="3253349" cy="1494537"/>
            </a:xfrm>
            <a:custGeom>
              <a:avLst/>
              <a:gdLst/>
              <a:ahLst/>
              <a:cxnLst/>
              <a:rect l="l" t="t" r="r" b="b"/>
              <a:pathLst>
                <a:path w="3253349" h="1494537">
                  <a:moveTo>
                    <a:pt x="0" y="0"/>
                  </a:moveTo>
                  <a:lnTo>
                    <a:pt x="3253349" y="0"/>
                  </a:lnTo>
                  <a:lnTo>
                    <a:pt x="3253349" y="1494537"/>
                  </a:lnTo>
                  <a:lnTo>
                    <a:pt x="0" y="149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3000"/>
              </a:blip>
              <a:stretch>
                <a:fillRect t="-9998" b="-99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39" name="TextBox 39"/>
            <p:cNvSpPr txBox="1"/>
            <p:nvPr/>
          </p:nvSpPr>
          <p:spPr>
            <a:xfrm rot="-1239002">
              <a:off x="-2727" y="536298"/>
              <a:ext cx="3534060" cy="761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121"/>
                </a:lnSpc>
                <a:spcBef>
                  <a:spcPct val="0"/>
                </a:spcBef>
              </a:pPr>
              <a:r>
                <a:rPr lang="en-US" sz="2229" b="1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Comment ?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560327" y="226455"/>
            <a:ext cx="5367263" cy="765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0518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1035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1553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070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588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3105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623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4140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294"/>
              </a:lnSpc>
              <a:spcBef>
                <a:spcPct val="0"/>
              </a:spcBef>
            </a:pPr>
            <a:r>
              <a:rPr lang="en-US" sz="4496" b="1" spc="-247">
                <a:solidFill>
                  <a:srgbClr val="044B92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TEST DE LANGUES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7874558" y="311977"/>
            <a:ext cx="3502638" cy="1658266"/>
            <a:chOff x="0" y="0"/>
            <a:chExt cx="7282026" cy="3447556"/>
          </a:xfrm>
        </p:grpSpPr>
        <p:sp>
          <p:nvSpPr>
            <p:cNvPr id="42" name="Freeform 42"/>
            <p:cNvSpPr/>
            <p:nvPr/>
          </p:nvSpPr>
          <p:spPr>
            <a:xfrm rot="61716">
              <a:off x="29203" y="64570"/>
              <a:ext cx="7223620" cy="3318416"/>
            </a:xfrm>
            <a:custGeom>
              <a:avLst/>
              <a:gdLst/>
              <a:ahLst/>
              <a:cxnLst/>
              <a:rect l="l" t="t" r="r" b="b"/>
              <a:pathLst>
                <a:path w="7223620" h="3318416">
                  <a:moveTo>
                    <a:pt x="0" y="0"/>
                  </a:moveTo>
                  <a:lnTo>
                    <a:pt x="7223620" y="0"/>
                  </a:lnTo>
                  <a:lnTo>
                    <a:pt x="7223620" y="3318416"/>
                  </a:lnTo>
                  <a:lnTo>
                    <a:pt x="0" y="331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9998" b="-99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72870" y="998809"/>
              <a:ext cx="7109156" cy="1538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047"/>
                </a:lnSpc>
                <a:spcBef>
                  <a:spcPct val="0"/>
                </a:spcBef>
              </a:pPr>
              <a:r>
                <a:rPr lang="en-US" sz="2176" b="1">
                  <a:solidFill>
                    <a:srgbClr val="044B92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Avec F9 Languages in Brussels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830656" y="4636238"/>
            <a:ext cx="3283806" cy="4788919"/>
            <a:chOff x="0" y="0"/>
            <a:chExt cx="6827074" cy="995622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927406" cy="4213847"/>
            </a:xfrm>
            <a:custGeom>
              <a:avLst/>
              <a:gdLst/>
              <a:ahLst/>
              <a:cxnLst/>
              <a:rect l="l" t="t" r="r" b="b"/>
              <a:pathLst>
                <a:path w="5927406" h="4213847">
                  <a:moveTo>
                    <a:pt x="0" y="0"/>
                  </a:moveTo>
                  <a:lnTo>
                    <a:pt x="5927406" y="0"/>
                  </a:lnTo>
                  <a:lnTo>
                    <a:pt x="5927406" y="4213847"/>
                  </a:lnTo>
                  <a:lnTo>
                    <a:pt x="0" y="4213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695068" y="373506"/>
              <a:ext cx="6132006" cy="9582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928"/>
                </a:lnSpc>
              </a:pPr>
              <a:r>
                <a:rPr lang="en-US" sz="1377" b="1" spc="78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Tests conformes au CECR</a:t>
              </a:r>
            </a:p>
            <a:p>
              <a:pPr algn="just">
                <a:lnSpc>
                  <a:spcPts val="1928"/>
                </a:lnSpc>
              </a:pPr>
              <a:r>
                <a:rPr lang="en-US" sz="1377" b="1" spc="78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 compétences : </a:t>
              </a:r>
            </a:p>
            <a:p>
              <a:pPr algn="just">
                <a:lnSpc>
                  <a:spcPts val="1928"/>
                </a:lnSpc>
              </a:pPr>
              <a:r>
                <a:rPr lang="en-US" sz="1377" b="1" spc="78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Expression orale</a:t>
              </a:r>
            </a:p>
            <a:p>
              <a:pPr algn="just">
                <a:lnSpc>
                  <a:spcPts val="1928"/>
                </a:lnSpc>
              </a:pPr>
              <a:r>
                <a:rPr lang="en-US" sz="1377" b="1" spc="78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Expression écrite</a:t>
              </a:r>
            </a:p>
            <a:p>
              <a:pPr algn="just">
                <a:lnSpc>
                  <a:spcPts val="1928"/>
                </a:lnSpc>
              </a:pPr>
              <a:r>
                <a:rPr lang="en-US" sz="1377" b="1" spc="78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Lecture </a:t>
              </a:r>
            </a:p>
            <a:p>
              <a:pPr algn="just">
                <a:lnSpc>
                  <a:spcPts val="1928"/>
                </a:lnSpc>
              </a:pPr>
              <a:r>
                <a:rPr lang="en-US" sz="1377" b="1" spc="78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Audition</a:t>
              </a:r>
            </a:p>
            <a:p>
              <a:pPr algn="just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1928"/>
                </a:lnSpc>
              </a:pPr>
              <a:r>
                <a:rPr lang="en-US" sz="1377" b="1" spc="78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</a:p>
            <a:p>
              <a:pPr algn="just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1928"/>
                </a:lnSpc>
              </a:pPr>
              <a:endParaRPr lang="en-US" sz="1377" b="1" spc="78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925603A3-A1E7-A280-E297-F91577D908F5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F9</a:t>
            </a:r>
          </a:p>
        </p:txBody>
      </p:sp>
    </p:spTree>
    <p:extLst>
      <p:ext uri="{BB962C8B-B14F-4D97-AF65-F5344CB8AC3E}">
        <p14:creationId xmlns:p14="http://schemas.microsoft.com/office/powerpoint/2010/main" val="3948039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2255" y="3417748"/>
            <a:ext cx="3869405" cy="2979442"/>
          </a:xfrm>
          <a:custGeom>
            <a:avLst/>
            <a:gdLst/>
            <a:ahLst/>
            <a:cxnLst/>
            <a:rect l="l" t="t" r="r" b="b"/>
            <a:pathLst>
              <a:path w="6033406" h="4645723">
                <a:moveTo>
                  <a:pt x="0" y="0"/>
                </a:moveTo>
                <a:lnTo>
                  <a:pt x="6033406" y="0"/>
                </a:lnTo>
                <a:lnTo>
                  <a:pt x="6033406" y="4645723"/>
                </a:lnTo>
                <a:lnTo>
                  <a:pt x="0" y="464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/>
          <p:cNvSpPr/>
          <p:nvPr/>
        </p:nvSpPr>
        <p:spPr>
          <a:xfrm>
            <a:off x="10440016" y="5342765"/>
            <a:ext cx="1283086" cy="1283086"/>
          </a:xfrm>
          <a:custGeom>
            <a:avLst/>
            <a:gdLst/>
            <a:ahLst/>
            <a:cxnLst/>
            <a:rect l="l" t="t" r="r" b="b"/>
            <a:pathLst>
              <a:path w="2000664" h="2000664">
                <a:moveTo>
                  <a:pt x="0" y="0"/>
                </a:moveTo>
                <a:lnTo>
                  <a:pt x="2000664" y="0"/>
                </a:lnTo>
                <a:lnTo>
                  <a:pt x="2000664" y="2000664"/>
                </a:lnTo>
                <a:lnTo>
                  <a:pt x="0" y="2000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4" name="Group 4"/>
          <p:cNvGrpSpPr/>
          <p:nvPr/>
        </p:nvGrpSpPr>
        <p:grpSpPr>
          <a:xfrm>
            <a:off x="1818883" y="625519"/>
            <a:ext cx="2627669" cy="6520596"/>
            <a:chOff x="0" y="0"/>
            <a:chExt cx="5462955" cy="1355639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890400" cy="7950943"/>
              <a:chOff x="0" y="0"/>
              <a:chExt cx="724796" cy="117839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24796" cy="1178393"/>
              </a:xfrm>
              <a:custGeom>
                <a:avLst/>
                <a:gdLst/>
                <a:ahLst/>
                <a:cxnLst/>
                <a:rect l="l" t="t" r="r" b="b"/>
                <a:pathLst>
                  <a:path w="724796" h="1178393">
                    <a:moveTo>
                      <a:pt x="49471" y="0"/>
                    </a:moveTo>
                    <a:lnTo>
                      <a:pt x="675326" y="0"/>
                    </a:lnTo>
                    <a:cubicBezTo>
                      <a:pt x="702648" y="0"/>
                      <a:pt x="724796" y="22149"/>
                      <a:pt x="724796" y="49471"/>
                    </a:cubicBezTo>
                    <a:lnTo>
                      <a:pt x="724796" y="1128923"/>
                    </a:lnTo>
                    <a:cubicBezTo>
                      <a:pt x="724796" y="1156245"/>
                      <a:pt x="702648" y="1178393"/>
                      <a:pt x="675326" y="1178393"/>
                    </a:cubicBezTo>
                    <a:lnTo>
                      <a:pt x="49471" y="1178393"/>
                    </a:lnTo>
                    <a:cubicBezTo>
                      <a:pt x="22149" y="1178393"/>
                      <a:pt x="0" y="1156245"/>
                      <a:pt x="0" y="1128923"/>
                    </a:cubicBezTo>
                    <a:lnTo>
                      <a:pt x="0" y="49471"/>
                    </a:lnTo>
                    <a:cubicBezTo>
                      <a:pt x="0" y="22149"/>
                      <a:pt x="22149" y="0"/>
                      <a:pt x="49471" y="0"/>
                    </a:cubicBezTo>
                    <a:close/>
                  </a:path>
                </a:pathLst>
              </a:custGeom>
              <a:solidFill>
                <a:srgbClr val="044B92"/>
              </a:solidFill>
              <a:ln w="19050" cap="sq">
                <a:solidFill>
                  <a:srgbClr val="27272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724796" cy="1206968"/>
              </a:xfrm>
              <a:prstGeom prst="rect">
                <a:avLst/>
              </a:prstGeom>
            </p:spPr>
            <p:txBody>
              <a:bodyPr lIns="31346" tIns="31346" rIns="31346" bIns="31346" rtlCol="0" anchor="ctr"/>
              <a:lstStyle>
                <a:defPPr>
                  <a:defRPr lang="en-US"/>
                </a:defPPr>
                <a:lvl1pPr marL="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051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103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155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0207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0258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0310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62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0414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ts val="1523"/>
                  </a:lnSpc>
                  <a:spcBef>
                    <a:spcPct val="0"/>
                  </a:spcBef>
                </a:pPr>
                <a:endParaRPr sz="759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76086" y="301173"/>
              <a:ext cx="5186869" cy="13255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525"/>
                </a:lnSpc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Anglais: à 9h00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22 octobre 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26 novembre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10 décembre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12 décembre 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7 janvier 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14 janvier 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21 janvier 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 février 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 février </a:t>
              </a:r>
            </a:p>
            <a:p>
              <a:pPr marL="389556" lvl="1" indent="-194778" algn="just">
                <a:lnSpc>
                  <a:spcPts val="2525"/>
                </a:lnSpc>
                <a:buFont typeface="Arial"/>
                <a:buChar char="•"/>
              </a:pPr>
              <a:r>
                <a:rPr lang="en-US" sz="1804" b="1" spc="103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9 février </a:t>
              </a:r>
            </a:p>
            <a:p>
              <a:pPr algn="just">
                <a:lnSpc>
                  <a:spcPts val="2525"/>
                </a:lnSpc>
              </a:pPr>
              <a:endParaRPr lang="en-US" sz="1804" b="1" spc="103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2525"/>
                </a:lnSpc>
              </a:pPr>
              <a:r>
                <a:rPr lang="en-US" sz="1804" b="1" spc="103">
                  <a:solidFill>
                    <a:srgbClr val="222222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</a:p>
            <a:p>
              <a:pPr algn="just">
                <a:lnSpc>
                  <a:spcPts val="2525"/>
                </a:lnSpc>
              </a:pPr>
              <a:endParaRPr lang="en-US" sz="1804" b="1" spc="103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2525"/>
                </a:lnSpc>
              </a:pPr>
              <a:endParaRPr lang="en-US" sz="1804" b="1" spc="103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2525"/>
                </a:lnSpc>
              </a:pPr>
              <a:endParaRPr lang="en-US" sz="1804" b="1" spc="103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2525"/>
                </a:lnSpc>
                <a:spcBef>
                  <a:spcPct val="0"/>
                </a:spcBef>
              </a:pPr>
              <a:endParaRPr lang="en-US" sz="1804" b="1" spc="103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2525"/>
                </a:lnSpc>
                <a:spcBef>
                  <a:spcPct val="0"/>
                </a:spcBef>
              </a:pPr>
              <a:endParaRPr lang="en-US" sz="1804" b="1" spc="103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2525"/>
                </a:lnSpc>
                <a:spcBef>
                  <a:spcPct val="0"/>
                </a:spcBef>
              </a:pPr>
              <a:endParaRPr lang="en-US" sz="1804" b="1" spc="103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2525"/>
                </a:lnSpc>
                <a:spcBef>
                  <a:spcPct val="0"/>
                </a:spcBef>
              </a:pPr>
              <a:endParaRPr lang="en-US" sz="1804" b="1" spc="103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970075" y="141478"/>
            <a:ext cx="845038" cy="758070"/>
          </a:xfrm>
          <a:custGeom>
            <a:avLst/>
            <a:gdLst/>
            <a:ahLst/>
            <a:cxnLst/>
            <a:rect l="l" t="t" r="r" b="b"/>
            <a:pathLst>
              <a:path w="1317634" h="1182028">
                <a:moveTo>
                  <a:pt x="0" y="0"/>
                </a:moveTo>
                <a:lnTo>
                  <a:pt x="1317635" y="0"/>
                </a:lnTo>
                <a:lnTo>
                  <a:pt x="1317635" y="1182028"/>
                </a:lnTo>
                <a:lnTo>
                  <a:pt x="0" y="1182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0" name="Freeform 10"/>
          <p:cNvSpPr/>
          <p:nvPr/>
        </p:nvSpPr>
        <p:spPr>
          <a:xfrm>
            <a:off x="10037848" y="4185913"/>
            <a:ext cx="804336" cy="721556"/>
          </a:xfrm>
          <a:custGeom>
            <a:avLst/>
            <a:gdLst/>
            <a:ahLst/>
            <a:cxnLst/>
            <a:rect l="l" t="t" r="r" b="b"/>
            <a:pathLst>
              <a:path w="1254168" h="1125093">
                <a:moveTo>
                  <a:pt x="0" y="0"/>
                </a:moveTo>
                <a:lnTo>
                  <a:pt x="1254168" y="0"/>
                </a:lnTo>
                <a:lnTo>
                  <a:pt x="1254168" y="1125093"/>
                </a:lnTo>
                <a:lnTo>
                  <a:pt x="0" y="11250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11" name="Group 11"/>
          <p:cNvGrpSpPr/>
          <p:nvPr/>
        </p:nvGrpSpPr>
        <p:grpSpPr>
          <a:xfrm>
            <a:off x="4446551" y="580895"/>
            <a:ext cx="2525491" cy="5513296"/>
            <a:chOff x="0" y="0"/>
            <a:chExt cx="5250527" cy="1146221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250527" cy="7895606"/>
              <a:chOff x="0" y="0"/>
              <a:chExt cx="783624" cy="117839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83624" cy="1178393"/>
              </a:xfrm>
              <a:custGeom>
                <a:avLst/>
                <a:gdLst/>
                <a:ahLst/>
                <a:cxnLst/>
                <a:rect l="l" t="t" r="r" b="b"/>
                <a:pathLst>
                  <a:path w="783624" h="1178393">
                    <a:moveTo>
                      <a:pt x="45356" y="0"/>
                    </a:moveTo>
                    <a:lnTo>
                      <a:pt x="738268" y="0"/>
                    </a:lnTo>
                    <a:cubicBezTo>
                      <a:pt x="750297" y="0"/>
                      <a:pt x="761834" y="4779"/>
                      <a:pt x="770340" y="13284"/>
                    </a:cubicBezTo>
                    <a:cubicBezTo>
                      <a:pt x="778845" y="21790"/>
                      <a:pt x="783624" y="33327"/>
                      <a:pt x="783624" y="45356"/>
                    </a:cubicBezTo>
                    <a:lnTo>
                      <a:pt x="783624" y="1133038"/>
                    </a:lnTo>
                    <a:cubicBezTo>
                      <a:pt x="783624" y="1158087"/>
                      <a:pt x="763318" y="1178393"/>
                      <a:pt x="738268" y="1178393"/>
                    </a:cubicBezTo>
                    <a:lnTo>
                      <a:pt x="45356" y="1178393"/>
                    </a:lnTo>
                    <a:cubicBezTo>
                      <a:pt x="20306" y="1178393"/>
                      <a:pt x="0" y="1158087"/>
                      <a:pt x="0" y="1133038"/>
                    </a:cubicBezTo>
                    <a:lnTo>
                      <a:pt x="0" y="45356"/>
                    </a:lnTo>
                    <a:cubicBezTo>
                      <a:pt x="0" y="20306"/>
                      <a:pt x="20306" y="0"/>
                      <a:pt x="45356" y="0"/>
                    </a:cubicBezTo>
                    <a:close/>
                  </a:path>
                </a:pathLst>
              </a:custGeom>
              <a:solidFill>
                <a:srgbClr val="044B92"/>
              </a:solidFill>
              <a:ln w="19050" cap="sq">
                <a:solidFill>
                  <a:srgbClr val="27272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783624" cy="1206968"/>
              </a:xfrm>
              <a:prstGeom prst="rect">
                <a:avLst/>
              </a:prstGeom>
            </p:spPr>
            <p:txBody>
              <a:bodyPr lIns="31346" tIns="31346" rIns="31346" bIns="31346" rtlCol="0" anchor="ctr"/>
              <a:lstStyle>
                <a:defPPr>
                  <a:defRPr lang="en-US"/>
                </a:defPPr>
                <a:lvl1pPr marL="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051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103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155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0207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0258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0310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62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0414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ts val="1373"/>
                  </a:lnSpc>
                </a:pPr>
                <a:endParaRPr sz="759"/>
              </a:p>
              <a:p>
                <a:pPr algn="ctr">
                  <a:lnSpc>
                    <a:spcPts val="1373"/>
                  </a:lnSpc>
                </a:pPr>
                <a:endParaRPr sz="759"/>
              </a:p>
              <a:p>
                <a:pPr algn="ctr">
                  <a:lnSpc>
                    <a:spcPts val="1373"/>
                  </a:lnSpc>
                </a:pPr>
                <a:endParaRPr sz="759"/>
              </a:p>
              <a:p>
                <a:pPr marL="0" lvl="0" indent="0" algn="ctr">
                  <a:lnSpc>
                    <a:spcPts val="1373"/>
                  </a:lnSpc>
                  <a:spcBef>
                    <a:spcPct val="0"/>
                  </a:spcBef>
                </a:pPr>
                <a:endParaRPr sz="759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80447" y="298745"/>
              <a:ext cx="4726525" cy="1116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554"/>
                </a:lnSpc>
              </a:pPr>
              <a:r>
                <a:rPr lang="en-US" sz="1824" b="1" spc="104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Néérlandais :</a:t>
              </a:r>
            </a:p>
            <a:p>
              <a:pPr marL="393979" lvl="1" indent="-196989" algn="just">
                <a:lnSpc>
                  <a:spcPts val="2554"/>
                </a:lnSpc>
                <a:buFont typeface="Arial"/>
                <a:buChar char="•"/>
              </a:pPr>
              <a:r>
                <a:rPr lang="en-US" sz="1824" b="1" spc="104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24 octobre à 9h30</a:t>
              </a:r>
            </a:p>
            <a:p>
              <a:pPr marL="393979" lvl="1" indent="-196989" algn="just">
                <a:lnSpc>
                  <a:spcPts val="2554"/>
                </a:lnSpc>
                <a:buFont typeface="Arial"/>
                <a:buChar char="•"/>
              </a:pPr>
              <a:r>
                <a:rPr lang="en-US" sz="1824" b="1" spc="104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25 novembre à 16h00</a:t>
              </a:r>
            </a:p>
            <a:p>
              <a:pPr marL="393979" lvl="1" indent="-196989" algn="just">
                <a:lnSpc>
                  <a:spcPts val="2554"/>
                </a:lnSpc>
                <a:buFont typeface="Arial"/>
                <a:buChar char="•"/>
              </a:pPr>
              <a:r>
                <a:rPr lang="en-US" sz="1824" b="1" spc="104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17 décembre à 16h30</a:t>
              </a:r>
            </a:p>
            <a:p>
              <a:pPr algn="just">
                <a:lnSpc>
                  <a:spcPts val="2554"/>
                </a:lnSpc>
              </a:pPr>
              <a:endParaRPr lang="en-US" sz="1824" b="1" spc="104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2554"/>
                </a:lnSpc>
              </a:pPr>
              <a:endParaRPr lang="en-US" sz="1824" b="1" spc="104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2554"/>
                </a:lnSpc>
              </a:pPr>
              <a:r>
                <a:rPr lang="en-US" sz="1824" b="1" spc="104">
                  <a:solidFill>
                    <a:srgbClr val="222222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</a:t>
              </a:r>
            </a:p>
            <a:p>
              <a:pPr algn="just">
                <a:lnSpc>
                  <a:spcPts val="2554"/>
                </a:lnSpc>
              </a:pPr>
              <a:endParaRPr lang="en-US" sz="1824" b="1" spc="104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2554"/>
                </a:lnSpc>
              </a:pPr>
              <a:endParaRPr lang="en-US" sz="1824" b="1" spc="104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just">
                <a:lnSpc>
                  <a:spcPts val="2554"/>
                </a:lnSpc>
              </a:pPr>
              <a:endParaRPr lang="en-US" sz="1824" b="1" spc="104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2554"/>
                </a:lnSpc>
              </a:pPr>
              <a:endParaRPr lang="en-US" sz="1824" b="1" spc="104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2554"/>
                </a:lnSpc>
              </a:pPr>
              <a:endParaRPr lang="en-US" sz="1824" b="1" spc="104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2554"/>
                </a:lnSpc>
              </a:pPr>
              <a:endParaRPr lang="en-US" sz="1824" b="1" spc="104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  <a:p>
              <a:pPr algn="l">
                <a:lnSpc>
                  <a:spcPts val="2554"/>
                </a:lnSpc>
              </a:pPr>
              <a:endParaRPr lang="en-US" sz="1824" b="1" spc="104">
                <a:solidFill>
                  <a:srgbClr val="222222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1988" y="4243661"/>
            <a:ext cx="2198209" cy="2198209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550824" y="5633166"/>
            <a:ext cx="2613634" cy="922051"/>
          </a:xfrm>
          <a:custGeom>
            <a:avLst/>
            <a:gdLst/>
            <a:ahLst/>
            <a:cxnLst/>
            <a:rect l="l" t="t" r="r" b="b"/>
            <a:pathLst>
              <a:path w="4075333" h="1437717">
                <a:moveTo>
                  <a:pt x="0" y="0"/>
                </a:moveTo>
                <a:lnTo>
                  <a:pt x="4075333" y="0"/>
                </a:lnTo>
                <a:lnTo>
                  <a:pt x="4075333" y="1437717"/>
                </a:lnTo>
                <a:lnTo>
                  <a:pt x="0" y="1437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18" name="Group 18"/>
          <p:cNvGrpSpPr/>
          <p:nvPr/>
        </p:nvGrpSpPr>
        <p:grpSpPr>
          <a:xfrm rot="-2773424">
            <a:off x="10031111" y="20129"/>
            <a:ext cx="2099226" cy="1538953"/>
            <a:chOff x="0" y="0"/>
            <a:chExt cx="4364318" cy="3199501"/>
          </a:xfrm>
        </p:grpSpPr>
        <p:sp>
          <p:nvSpPr>
            <p:cNvPr id="19" name="Freeform 19"/>
            <p:cNvSpPr/>
            <p:nvPr/>
          </p:nvSpPr>
          <p:spPr>
            <a:xfrm rot="1345592">
              <a:off x="197699" y="688122"/>
              <a:ext cx="3968919" cy="1823258"/>
            </a:xfrm>
            <a:custGeom>
              <a:avLst/>
              <a:gdLst/>
              <a:ahLst/>
              <a:cxnLst/>
              <a:rect l="l" t="t" r="r" b="b"/>
              <a:pathLst>
                <a:path w="3968919" h="1823258">
                  <a:moveTo>
                    <a:pt x="0" y="0"/>
                  </a:moveTo>
                  <a:lnTo>
                    <a:pt x="3968920" y="0"/>
                  </a:lnTo>
                  <a:lnTo>
                    <a:pt x="3968920" y="1823258"/>
                  </a:lnTo>
                  <a:lnTo>
                    <a:pt x="0" y="18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3000"/>
              </a:blip>
              <a:stretch>
                <a:fillRect t="-9998" b="-99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20" name="TextBox 20"/>
            <p:cNvSpPr txBox="1"/>
            <p:nvPr/>
          </p:nvSpPr>
          <p:spPr>
            <a:xfrm rot="1574773">
              <a:off x="883194" y="1137099"/>
              <a:ext cx="3124814" cy="856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474"/>
                </a:lnSpc>
                <a:spcBef>
                  <a:spcPct val="0"/>
                </a:spcBef>
              </a:pPr>
              <a:r>
                <a:rPr lang="en-US" sz="2481" b="1" u="none" strike="noStrike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Quand ?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065251" y="625519"/>
            <a:ext cx="3212870" cy="3801326"/>
            <a:chOff x="0" y="0"/>
            <a:chExt cx="6679596" cy="790300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679596" cy="7903004"/>
              <a:chOff x="0" y="0"/>
              <a:chExt cx="5261521" cy="62252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261521" cy="6225200"/>
              </a:xfrm>
              <a:custGeom>
                <a:avLst/>
                <a:gdLst/>
                <a:ahLst/>
                <a:cxnLst/>
                <a:rect l="l" t="t" r="r" b="b"/>
                <a:pathLst>
                  <a:path w="5261521" h="6225200">
                    <a:moveTo>
                      <a:pt x="7466" y="0"/>
                    </a:moveTo>
                    <a:lnTo>
                      <a:pt x="5254056" y="0"/>
                    </a:lnTo>
                    <a:cubicBezTo>
                      <a:pt x="5256036" y="0"/>
                      <a:pt x="5257935" y="787"/>
                      <a:pt x="5259335" y="2187"/>
                    </a:cubicBezTo>
                    <a:cubicBezTo>
                      <a:pt x="5260735" y="3587"/>
                      <a:pt x="5261521" y="5486"/>
                      <a:pt x="5261521" y="7466"/>
                    </a:cubicBezTo>
                    <a:lnTo>
                      <a:pt x="5261521" y="6217734"/>
                    </a:lnTo>
                    <a:cubicBezTo>
                      <a:pt x="5261521" y="6219715"/>
                      <a:pt x="5260735" y="6221614"/>
                      <a:pt x="5259335" y="6223014"/>
                    </a:cubicBezTo>
                    <a:cubicBezTo>
                      <a:pt x="5257935" y="6224414"/>
                      <a:pt x="5256036" y="6225200"/>
                      <a:pt x="5254056" y="6225200"/>
                    </a:cubicBezTo>
                    <a:lnTo>
                      <a:pt x="7466" y="6225200"/>
                    </a:lnTo>
                    <a:cubicBezTo>
                      <a:pt x="5486" y="6225200"/>
                      <a:pt x="3587" y="6224414"/>
                      <a:pt x="2187" y="6223014"/>
                    </a:cubicBezTo>
                    <a:cubicBezTo>
                      <a:pt x="787" y="6221614"/>
                      <a:pt x="0" y="6219715"/>
                      <a:pt x="0" y="6217734"/>
                    </a:cubicBezTo>
                    <a:lnTo>
                      <a:pt x="0" y="7466"/>
                    </a:lnTo>
                    <a:cubicBezTo>
                      <a:pt x="0" y="5486"/>
                      <a:pt x="787" y="3587"/>
                      <a:pt x="2187" y="2187"/>
                    </a:cubicBezTo>
                    <a:cubicBezTo>
                      <a:pt x="3587" y="787"/>
                      <a:pt x="5486" y="0"/>
                      <a:pt x="7466" y="0"/>
                    </a:cubicBezTo>
                    <a:close/>
                  </a:path>
                </a:pathLst>
              </a:custGeom>
              <a:solidFill>
                <a:srgbClr val="044B92"/>
              </a:solidFill>
              <a:ln w="19050" cap="sq">
                <a:solidFill>
                  <a:srgbClr val="27272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5261521" cy="6253775"/>
              </a:xfrm>
              <a:prstGeom prst="rect">
                <a:avLst/>
              </a:prstGeom>
            </p:spPr>
            <p:txBody>
              <a:bodyPr lIns="31346" tIns="31346" rIns="31346" bIns="31346" rtlCol="0" anchor="ctr"/>
              <a:lstStyle>
                <a:defPPr>
                  <a:defRPr lang="en-US"/>
                </a:defPPr>
                <a:lvl1pPr marL="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051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103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155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0207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0258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0310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62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0414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ts val="1523"/>
                  </a:lnSpc>
                </a:pPr>
                <a:endParaRPr sz="759"/>
              </a:p>
              <a:p>
                <a:pPr algn="l">
                  <a:lnSpc>
                    <a:spcPts val="1523"/>
                  </a:lnSpc>
                </a:pPr>
                <a:endParaRPr sz="759"/>
              </a:p>
              <a:p>
                <a:pPr algn="l">
                  <a:lnSpc>
                    <a:spcPts val="1523"/>
                  </a:lnSpc>
                </a:pPr>
                <a:endParaRPr sz="759"/>
              </a:p>
              <a:p>
                <a:pPr algn="l">
                  <a:lnSpc>
                    <a:spcPts val="1523"/>
                  </a:lnSpc>
                </a:pPr>
                <a:endParaRPr sz="759"/>
              </a:p>
              <a:p>
                <a:pPr algn="l">
                  <a:lnSpc>
                    <a:spcPts val="1523"/>
                  </a:lnSpc>
                </a:pPr>
                <a:endParaRPr sz="759"/>
              </a:p>
              <a:p>
                <a:pPr marL="0" lvl="0" indent="0" algn="l">
                  <a:lnSpc>
                    <a:spcPts val="1523"/>
                  </a:lnSpc>
                  <a:spcBef>
                    <a:spcPct val="0"/>
                  </a:spcBef>
                </a:pPr>
                <a:endParaRPr sz="759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326300" y="-922"/>
              <a:ext cx="6026996" cy="7607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ts val="2277"/>
                </a:lnSpc>
                <a:spcBef>
                  <a:spcPct val="0"/>
                </a:spcBef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Espagnol : </a:t>
              </a:r>
            </a:p>
            <a:p>
              <a:pPr marL="351138" lvl="1" indent="-175569" algn="l">
                <a:lnSpc>
                  <a:spcPts val="2277"/>
                </a:lnSpc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27 octobre à 11h</a:t>
              </a:r>
            </a:p>
            <a:p>
              <a:pPr marL="351138" lvl="1" indent="-175569" algn="l">
                <a:lnSpc>
                  <a:spcPts val="2277"/>
                </a:lnSpc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17 novembre à 11h00</a:t>
              </a:r>
            </a:p>
            <a:p>
              <a:pPr marL="351138" lvl="1" indent="-175569" algn="l">
                <a:lnSpc>
                  <a:spcPts val="2277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15 décembre à 11h00</a:t>
              </a:r>
            </a:p>
            <a:p>
              <a:pPr marL="0" lvl="0" indent="0" algn="l">
                <a:lnSpc>
                  <a:spcPts val="2277"/>
                </a:lnSpc>
                <a:spcBef>
                  <a:spcPct val="0"/>
                </a:spcBef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à 9h00 :</a:t>
              </a:r>
            </a:p>
            <a:p>
              <a:pPr marL="351138" lvl="1" indent="-175569" algn="l">
                <a:lnSpc>
                  <a:spcPts val="2277"/>
                </a:lnSpc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5 janvier </a:t>
              </a:r>
            </a:p>
            <a:p>
              <a:pPr marL="351138" lvl="1" indent="-175569" algn="l">
                <a:lnSpc>
                  <a:spcPts val="2277"/>
                </a:lnSpc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7 janvier  </a:t>
              </a:r>
            </a:p>
            <a:p>
              <a:pPr marL="351138" lvl="1" indent="-175569" algn="l">
                <a:lnSpc>
                  <a:spcPts val="2277"/>
                </a:lnSpc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9 janvier</a:t>
              </a:r>
            </a:p>
            <a:p>
              <a:pPr marL="351138" lvl="1" indent="-175569" algn="l">
                <a:lnSpc>
                  <a:spcPts val="2277"/>
                </a:lnSpc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12 janvier </a:t>
              </a:r>
            </a:p>
            <a:p>
              <a:pPr marL="351138" lvl="1" indent="-175569" algn="l">
                <a:lnSpc>
                  <a:spcPts val="2277"/>
                </a:lnSpc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14 janvier </a:t>
              </a:r>
            </a:p>
            <a:p>
              <a:pPr marL="351138" lvl="1" indent="-175569" algn="l">
                <a:lnSpc>
                  <a:spcPts val="2277"/>
                </a:lnSpc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19 janvier</a:t>
              </a:r>
            </a:p>
            <a:p>
              <a:pPr marL="351138" lvl="1" indent="-175569" algn="l">
                <a:lnSpc>
                  <a:spcPts val="2277"/>
                </a:lnSpc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21 janvier</a:t>
              </a:r>
            </a:p>
            <a:p>
              <a:pPr marL="351138" lvl="1" indent="-175569" algn="l">
                <a:lnSpc>
                  <a:spcPts val="2277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626" b="1" u="none" strike="noStrike" spc="92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 février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751652" y="6262420"/>
            <a:ext cx="4318880" cy="452902"/>
            <a:chOff x="0" y="0"/>
            <a:chExt cx="8979005" cy="941590"/>
          </a:xfrm>
        </p:grpSpPr>
        <p:sp>
          <p:nvSpPr>
            <p:cNvPr id="27" name="Freeform 27"/>
            <p:cNvSpPr/>
            <p:nvPr/>
          </p:nvSpPr>
          <p:spPr>
            <a:xfrm>
              <a:off x="3260236" y="0"/>
              <a:ext cx="511088" cy="504845"/>
            </a:xfrm>
            <a:custGeom>
              <a:avLst/>
              <a:gdLst/>
              <a:ahLst/>
              <a:cxnLst/>
              <a:rect l="l" t="t" r="r" b="b"/>
              <a:pathLst>
                <a:path w="511088" h="504845">
                  <a:moveTo>
                    <a:pt x="0" y="0"/>
                  </a:moveTo>
                  <a:lnTo>
                    <a:pt x="511089" y="0"/>
                  </a:lnTo>
                  <a:lnTo>
                    <a:pt x="511089" y="504845"/>
                  </a:lnTo>
                  <a:lnTo>
                    <a:pt x="0" y="504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6070" r="-39934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57509"/>
              <a:ext cx="8979005" cy="884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49"/>
                </a:lnSpc>
                <a:spcBef>
                  <a:spcPct val="0"/>
                </a:spcBef>
              </a:pPr>
              <a:r>
                <a:rPr lang="en-US" sz="1249" b="1" u="none" strike="noStrike" spc="71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Scannez notre      pour être au courant des futures dates des tests de langues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97396" y="5157948"/>
            <a:ext cx="3552155" cy="426194"/>
            <a:chOff x="0" y="0"/>
            <a:chExt cx="7384974" cy="886063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7384974" cy="886063"/>
              <a:chOff x="0" y="0"/>
              <a:chExt cx="2329025" cy="27944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329025" cy="279441"/>
              </a:xfrm>
              <a:custGeom>
                <a:avLst/>
                <a:gdLst/>
                <a:ahLst/>
                <a:cxnLst/>
                <a:rect l="l" t="t" r="r" b="b"/>
                <a:pathLst>
                  <a:path w="2329025" h="279441">
                    <a:moveTo>
                      <a:pt x="18436" y="0"/>
                    </a:moveTo>
                    <a:lnTo>
                      <a:pt x="2310589" y="0"/>
                    </a:lnTo>
                    <a:cubicBezTo>
                      <a:pt x="2320771" y="0"/>
                      <a:pt x="2329025" y="8254"/>
                      <a:pt x="2329025" y="18436"/>
                    </a:cubicBezTo>
                    <a:lnTo>
                      <a:pt x="2329025" y="261004"/>
                    </a:lnTo>
                    <a:cubicBezTo>
                      <a:pt x="2329025" y="265894"/>
                      <a:pt x="2327083" y="270583"/>
                      <a:pt x="2323626" y="274041"/>
                    </a:cubicBezTo>
                    <a:cubicBezTo>
                      <a:pt x="2320168" y="277498"/>
                      <a:pt x="2315479" y="279441"/>
                      <a:pt x="2310589" y="279441"/>
                    </a:cubicBezTo>
                    <a:lnTo>
                      <a:pt x="18436" y="279441"/>
                    </a:lnTo>
                    <a:cubicBezTo>
                      <a:pt x="8254" y="279441"/>
                      <a:pt x="0" y="271187"/>
                      <a:pt x="0" y="261004"/>
                    </a:cubicBezTo>
                    <a:lnTo>
                      <a:pt x="0" y="18436"/>
                    </a:lnTo>
                    <a:cubicBezTo>
                      <a:pt x="0" y="8254"/>
                      <a:pt x="8254" y="0"/>
                      <a:pt x="18436" y="0"/>
                    </a:cubicBezTo>
                    <a:close/>
                  </a:path>
                </a:pathLst>
              </a:custGeom>
              <a:solidFill>
                <a:srgbClr val="044B92"/>
              </a:solidFill>
              <a:ln w="19050" cap="sq">
                <a:solidFill>
                  <a:srgbClr val="27272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329025" cy="308016"/>
              </a:xfrm>
              <a:prstGeom prst="rect">
                <a:avLst/>
              </a:prstGeom>
            </p:spPr>
            <p:txBody>
              <a:bodyPr lIns="31346" tIns="31346" rIns="31346" bIns="31346" rtlCol="0" anchor="ctr"/>
              <a:lstStyle>
                <a:defPPr>
                  <a:defRPr lang="en-US"/>
                </a:defPPr>
                <a:lvl1pPr marL="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051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103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155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0207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0258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0310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62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0414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ts val="1523"/>
                  </a:lnSpc>
                  <a:spcBef>
                    <a:spcPct val="0"/>
                  </a:spcBef>
                </a:pPr>
                <a:endParaRPr sz="759"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95548" y="56708"/>
              <a:ext cx="6993879" cy="666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342"/>
                </a:lnSpc>
                <a:spcBef>
                  <a:spcPct val="0"/>
                </a:spcBef>
              </a:pPr>
              <a:r>
                <a:rPr lang="en-US" sz="958" b="1">
                  <a:solidFill>
                    <a:srgbClr val="FCFCF7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Des tests de portugais, d’italien et d’allemand peuvent également être organisés sur demande (cf. site web)</a:t>
              </a:r>
            </a:p>
          </p:txBody>
        </p:sp>
      </p:grpSp>
      <p:sp>
        <p:nvSpPr>
          <p:cNvPr id="34" name="Freeform 34"/>
          <p:cNvSpPr/>
          <p:nvPr/>
        </p:nvSpPr>
        <p:spPr>
          <a:xfrm rot="10633694">
            <a:off x="7031772" y="5601768"/>
            <a:ext cx="1349780" cy="509542"/>
          </a:xfrm>
          <a:custGeom>
            <a:avLst/>
            <a:gdLst/>
            <a:ahLst/>
            <a:cxnLst/>
            <a:rect l="l" t="t" r="r" b="b"/>
            <a:pathLst>
              <a:path w="2104657" h="794508">
                <a:moveTo>
                  <a:pt x="0" y="0"/>
                </a:moveTo>
                <a:lnTo>
                  <a:pt x="2104658" y="0"/>
                </a:lnTo>
                <a:lnTo>
                  <a:pt x="2104658" y="794508"/>
                </a:lnTo>
                <a:lnTo>
                  <a:pt x="0" y="7945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5" name="TextBox 35"/>
          <p:cNvSpPr txBox="1"/>
          <p:nvPr/>
        </p:nvSpPr>
        <p:spPr>
          <a:xfrm rot="-250953">
            <a:off x="799681" y="4583392"/>
            <a:ext cx="2028192" cy="53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0518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1035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1553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070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588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3105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623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4140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38"/>
              </a:lnSpc>
              <a:spcBef>
                <a:spcPct val="0"/>
              </a:spcBef>
            </a:pPr>
            <a:r>
              <a:rPr lang="en-US" sz="1528" b="1">
                <a:solidFill>
                  <a:srgbClr val="003F8B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(heures indiquées pour l’examen oral)</a:t>
            </a:r>
          </a:p>
        </p:txBody>
      </p:sp>
    </p:spTree>
    <p:extLst>
      <p:ext uri="{BB962C8B-B14F-4D97-AF65-F5344CB8AC3E}">
        <p14:creationId xmlns:p14="http://schemas.microsoft.com/office/powerpoint/2010/main" val="1047322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3248" y="1023760"/>
            <a:ext cx="5542858" cy="4268001"/>
          </a:xfrm>
          <a:custGeom>
            <a:avLst/>
            <a:gdLst/>
            <a:ahLst/>
            <a:cxnLst/>
            <a:rect l="l" t="t" r="r" b="b"/>
            <a:pathLst>
              <a:path w="8642753" h="6654920">
                <a:moveTo>
                  <a:pt x="0" y="0"/>
                </a:moveTo>
                <a:lnTo>
                  <a:pt x="8642753" y="0"/>
                </a:lnTo>
                <a:lnTo>
                  <a:pt x="8642753" y="6654920"/>
                </a:lnTo>
                <a:lnTo>
                  <a:pt x="0" y="665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3" name="Group 3"/>
          <p:cNvGrpSpPr/>
          <p:nvPr/>
        </p:nvGrpSpPr>
        <p:grpSpPr>
          <a:xfrm>
            <a:off x="4976851" y="4600394"/>
            <a:ext cx="2238299" cy="2065543"/>
            <a:chOff x="0" y="0"/>
            <a:chExt cx="1060980" cy="9790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0980" cy="979092"/>
            </a:xfrm>
            <a:custGeom>
              <a:avLst/>
              <a:gdLst/>
              <a:ahLst/>
              <a:cxnLst/>
              <a:rect l="l" t="t" r="r" b="b"/>
              <a:pathLst>
                <a:path w="1060980" h="979092">
                  <a:moveTo>
                    <a:pt x="42685" y="0"/>
                  </a:moveTo>
                  <a:lnTo>
                    <a:pt x="1018296" y="0"/>
                  </a:lnTo>
                  <a:cubicBezTo>
                    <a:pt x="1029617" y="0"/>
                    <a:pt x="1040474" y="4497"/>
                    <a:pt x="1048478" y="12502"/>
                  </a:cubicBezTo>
                  <a:cubicBezTo>
                    <a:pt x="1056483" y="20507"/>
                    <a:pt x="1060980" y="31364"/>
                    <a:pt x="1060980" y="42685"/>
                  </a:cubicBezTo>
                  <a:lnTo>
                    <a:pt x="1060980" y="936407"/>
                  </a:lnTo>
                  <a:cubicBezTo>
                    <a:pt x="1060980" y="959982"/>
                    <a:pt x="1041870" y="979092"/>
                    <a:pt x="1018296" y="979092"/>
                  </a:cubicBezTo>
                  <a:lnTo>
                    <a:pt x="42685" y="979092"/>
                  </a:lnTo>
                  <a:cubicBezTo>
                    <a:pt x="31364" y="979092"/>
                    <a:pt x="20507" y="974595"/>
                    <a:pt x="12502" y="966590"/>
                  </a:cubicBezTo>
                  <a:cubicBezTo>
                    <a:pt x="4497" y="958585"/>
                    <a:pt x="0" y="947728"/>
                    <a:pt x="0" y="936407"/>
                  </a:cubicBezTo>
                  <a:lnTo>
                    <a:pt x="0" y="42685"/>
                  </a:lnTo>
                  <a:cubicBezTo>
                    <a:pt x="0" y="19111"/>
                    <a:pt x="19111" y="0"/>
                    <a:pt x="42685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72727"/>
              </a:solidFill>
              <a:prstDash val="solid"/>
              <a:miter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060980" cy="1007667"/>
            </a:xfrm>
            <a:prstGeom prst="rect">
              <a:avLst/>
            </a:prstGeom>
          </p:spPr>
          <p:txBody>
            <a:bodyPr lIns="31346" tIns="31346" rIns="31346" bIns="31346" rtlCol="0" anchor="ctr"/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1523"/>
                </a:lnSpc>
                <a:spcBef>
                  <a:spcPct val="0"/>
                </a:spcBef>
              </a:pPr>
              <a:endParaRPr sz="759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702" y="4479867"/>
            <a:ext cx="2306597" cy="230659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554410" y="1114200"/>
            <a:ext cx="543923" cy="487945"/>
          </a:xfrm>
          <a:custGeom>
            <a:avLst/>
            <a:gdLst/>
            <a:ahLst/>
            <a:cxnLst/>
            <a:rect l="l" t="t" r="r" b="b"/>
            <a:pathLst>
              <a:path w="848117" h="760832">
                <a:moveTo>
                  <a:pt x="0" y="0"/>
                </a:moveTo>
                <a:lnTo>
                  <a:pt x="848117" y="0"/>
                </a:lnTo>
                <a:lnTo>
                  <a:pt x="848117" y="760831"/>
                </a:lnTo>
                <a:lnTo>
                  <a:pt x="0" y="760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8" name="Freeform 8"/>
          <p:cNvSpPr/>
          <p:nvPr/>
        </p:nvSpPr>
        <p:spPr>
          <a:xfrm>
            <a:off x="7453446" y="1675105"/>
            <a:ext cx="543923" cy="487945"/>
          </a:xfrm>
          <a:custGeom>
            <a:avLst/>
            <a:gdLst/>
            <a:ahLst/>
            <a:cxnLst/>
            <a:rect l="l" t="t" r="r" b="b"/>
            <a:pathLst>
              <a:path w="848117" h="760832">
                <a:moveTo>
                  <a:pt x="0" y="0"/>
                </a:moveTo>
                <a:lnTo>
                  <a:pt x="848117" y="0"/>
                </a:lnTo>
                <a:lnTo>
                  <a:pt x="848117" y="760832"/>
                </a:lnTo>
                <a:lnTo>
                  <a:pt x="0" y="760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Freeform 9"/>
          <p:cNvSpPr/>
          <p:nvPr/>
        </p:nvSpPr>
        <p:spPr>
          <a:xfrm>
            <a:off x="2934607" y="4987028"/>
            <a:ext cx="1614479" cy="609466"/>
          </a:xfrm>
          <a:custGeom>
            <a:avLst/>
            <a:gdLst/>
            <a:ahLst/>
            <a:cxnLst/>
            <a:rect l="l" t="t" r="r" b="b"/>
            <a:pathLst>
              <a:path w="2517391" h="950315">
                <a:moveTo>
                  <a:pt x="0" y="0"/>
                </a:moveTo>
                <a:lnTo>
                  <a:pt x="2517391" y="0"/>
                </a:lnTo>
                <a:lnTo>
                  <a:pt x="2517391" y="950316"/>
                </a:lnTo>
                <a:lnTo>
                  <a:pt x="0" y="950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10" name="Group 10"/>
          <p:cNvGrpSpPr/>
          <p:nvPr/>
        </p:nvGrpSpPr>
        <p:grpSpPr>
          <a:xfrm>
            <a:off x="749612" y="2371532"/>
            <a:ext cx="1541515" cy="1061208"/>
            <a:chOff x="0" y="0"/>
            <a:chExt cx="3204830" cy="2206265"/>
          </a:xfrm>
        </p:grpSpPr>
        <p:sp>
          <p:nvSpPr>
            <p:cNvPr id="11" name="Freeform 11"/>
            <p:cNvSpPr/>
            <p:nvPr/>
          </p:nvSpPr>
          <p:spPr>
            <a:xfrm rot="-1047174">
              <a:off x="132179" y="480908"/>
              <a:ext cx="2881497" cy="1323714"/>
            </a:xfrm>
            <a:custGeom>
              <a:avLst/>
              <a:gdLst/>
              <a:ahLst/>
              <a:cxnLst/>
              <a:rect l="l" t="t" r="r" b="b"/>
              <a:pathLst>
                <a:path w="2881497" h="1323714">
                  <a:moveTo>
                    <a:pt x="0" y="0"/>
                  </a:moveTo>
                  <a:lnTo>
                    <a:pt x="2881497" y="0"/>
                  </a:lnTo>
                  <a:lnTo>
                    <a:pt x="2881497" y="1323714"/>
                  </a:lnTo>
                  <a:lnTo>
                    <a:pt x="0" y="1323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3000"/>
              </a:blip>
              <a:stretch>
                <a:fillRect t="-9998" b="-99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TextBox 12"/>
            <p:cNvSpPr txBox="1"/>
            <p:nvPr/>
          </p:nvSpPr>
          <p:spPr>
            <a:xfrm rot="-1239002">
              <a:off x="23917" y="453057"/>
              <a:ext cx="3130124" cy="858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Où</a:t>
              </a:r>
              <a:r>
                <a:rPr lang="en-US" sz="2486" b="1" u="none" strike="noStrike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 ?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42756" y="5081293"/>
            <a:ext cx="4916088" cy="2025797"/>
            <a:chOff x="0" y="0"/>
            <a:chExt cx="10220607" cy="42116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20607" cy="4211657"/>
            </a:xfrm>
            <a:custGeom>
              <a:avLst/>
              <a:gdLst/>
              <a:ahLst/>
              <a:cxnLst/>
              <a:rect l="l" t="t" r="r" b="b"/>
              <a:pathLst>
                <a:path w="10220607" h="4211657">
                  <a:moveTo>
                    <a:pt x="0" y="0"/>
                  </a:moveTo>
                  <a:lnTo>
                    <a:pt x="10220607" y="0"/>
                  </a:lnTo>
                  <a:lnTo>
                    <a:pt x="10220607" y="4211657"/>
                  </a:lnTo>
                  <a:lnTo>
                    <a:pt x="0" y="4211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000"/>
              </a:blip>
              <a:stretch>
                <a:fillRect t="-16887" b="-16887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904604" y="1858"/>
              <a:ext cx="2995213" cy="3237774"/>
            </a:xfrm>
            <a:custGeom>
              <a:avLst/>
              <a:gdLst/>
              <a:ahLst/>
              <a:cxnLst/>
              <a:rect l="l" t="t" r="r" b="b"/>
              <a:pathLst>
                <a:path w="2995213" h="3237774">
                  <a:moveTo>
                    <a:pt x="0" y="0"/>
                  </a:moveTo>
                  <a:lnTo>
                    <a:pt x="2995213" y="0"/>
                  </a:lnTo>
                  <a:lnTo>
                    <a:pt x="2995213" y="3237774"/>
                  </a:lnTo>
                  <a:lnTo>
                    <a:pt x="0" y="3237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000"/>
              </a:blip>
              <a:stretch>
                <a:fillRect r="-80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83757" y="864747"/>
              <a:ext cx="4520847" cy="1466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2892"/>
                </a:lnSpc>
                <a:spcBef>
                  <a:spcPct val="0"/>
                </a:spcBef>
              </a:pPr>
              <a:r>
                <a:rPr lang="en-US" sz="2066" b="1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Inscription via ce QR !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49611" y="3394603"/>
            <a:ext cx="1708561" cy="1198155"/>
            <a:chOff x="0" y="0"/>
            <a:chExt cx="3552120" cy="2490978"/>
          </a:xfrm>
        </p:grpSpPr>
        <p:sp>
          <p:nvSpPr>
            <p:cNvPr id="18" name="Freeform 18"/>
            <p:cNvSpPr/>
            <p:nvPr/>
          </p:nvSpPr>
          <p:spPr>
            <a:xfrm rot="-1047174">
              <a:off x="149236" y="542968"/>
              <a:ext cx="3253349" cy="1494537"/>
            </a:xfrm>
            <a:custGeom>
              <a:avLst/>
              <a:gdLst/>
              <a:ahLst/>
              <a:cxnLst/>
              <a:rect l="l" t="t" r="r" b="b"/>
              <a:pathLst>
                <a:path w="3253349" h="1494537">
                  <a:moveTo>
                    <a:pt x="0" y="0"/>
                  </a:moveTo>
                  <a:lnTo>
                    <a:pt x="3253349" y="0"/>
                  </a:lnTo>
                  <a:lnTo>
                    <a:pt x="3253349" y="1494537"/>
                  </a:lnTo>
                  <a:lnTo>
                    <a:pt x="0" y="149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3000"/>
              </a:blip>
              <a:stretch>
                <a:fillRect t="-9998" b="-99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TextBox 19"/>
            <p:cNvSpPr txBox="1"/>
            <p:nvPr/>
          </p:nvSpPr>
          <p:spPr>
            <a:xfrm rot="-1239002">
              <a:off x="-2727" y="536298"/>
              <a:ext cx="3534060" cy="761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121"/>
                </a:lnSpc>
                <a:spcBef>
                  <a:spcPct val="0"/>
                </a:spcBef>
              </a:pPr>
              <a:r>
                <a:rPr lang="en-US" sz="2229" b="1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Combien ?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550824" y="5633166"/>
            <a:ext cx="2613634" cy="922051"/>
          </a:xfrm>
          <a:custGeom>
            <a:avLst/>
            <a:gdLst/>
            <a:ahLst/>
            <a:cxnLst/>
            <a:rect l="l" t="t" r="r" b="b"/>
            <a:pathLst>
              <a:path w="4075333" h="1437717">
                <a:moveTo>
                  <a:pt x="0" y="0"/>
                </a:moveTo>
                <a:lnTo>
                  <a:pt x="4075333" y="0"/>
                </a:lnTo>
                <a:lnTo>
                  <a:pt x="4075333" y="1437717"/>
                </a:lnTo>
                <a:lnTo>
                  <a:pt x="0" y="14377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21" name="Group 21"/>
          <p:cNvGrpSpPr/>
          <p:nvPr/>
        </p:nvGrpSpPr>
        <p:grpSpPr>
          <a:xfrm>
            <a:off x="749611" y="1324189"/>
            <a:ext cx="1708561" cy="1198155"/>
            <a:chOff x="0" y="0"/>
            <a:chExt cx="3552120" cy="2490978"/>
          </a:xfrm>
        </p:grpSpPr>
        <p:sp>
          <p:nvSpPr>
            <p:cNvPr id="22" name="Freeform 22"/>
            <p:cNvSpPr/>
            <p:nvPr/>
          </p:nvSpPr>
          <p:spPr>
            <a:xfrm rot="-1047174">
              <a:off x="149236" y="542968"/>
              <a:ext cx="3253349" cy="1494537"/>
            </a:xfrm>
            <a:custGeom>
              <a:avLst/>
              <a:gdLst/>
              <a:ahLst/>
              <a:cxnLst/>
              <a:rect l="l" t="t" r="r" b="b"/>
              <a:pathLst>
                <a:path w="3253349" h="1494537">
                  <a:moveTo>
                    <a:pt x="0" y="0"/>
                  </a:moveTo>
                  <a:lnTo>
                    <a:pt x="3253349" y="0"/>
                  </a:lnTo>
                  <a:lnTo>
                    <a:pt x="3253349" y="1494537"/>
                  </a:lnTo>
                  <a:lnTo>
                    <a:pt x="0" y="149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3000"/>
              </a:blip>
              <a:stretch>
                <a:fillRect t="-9998" b="-9998"/>
              </a:stretch>
            </a:blipFill>
          </p:spPr>
          <p:txBody>
            <a:bodyPr/>
            <a:lstStyle/>
            <a:p>
              <a:endParaRPr lang="fr-BE"/>
            </a:p>
          </p:txBody>
        </p:sp>
        <p:sp>
          <p:nvSpPr>
            <p:cNvPr id="23" name="TextBox 23"/>
            <p:cNvSpPr txBox="1"/>
            <p:nvPr/>
          </p:nvSpPr>
          <p:spPr>
            <a:xfrm rot="-1239002">
              <a:off x="-2727" y="536298"/>
              <a:ext cx="3534060" cy="761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121"/>
                </a:lnSpc>
                <a:spcBef>
                  <a:spcPct val="0"/>
                </a:spcBef>
              </a:pPr>
              <a:r>
                <a:rPr lang="en-US" sz="2229" b="1">
                  <a:solidFill>
                    <a:srgbClr val="003F8B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Comment ?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58173" y="1358172"/>
            <a:ext cx="8588665" cy="2917278"/>
            <a:chOff x="0" y="0"/>
            <a:chExt cx="17855942" cy="606505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7855942" cy="6065058"/>
              <a:chOff x="0" y="0"/>
              <a:chExt cx="3368930" cy="114431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368930" cy="1144311"/>
              </a:xfrm>
              <a:custGeom>
                <a:avLst/>
                <a:gdLst/>
                <a:ahLst/>
                <a:cxnLst/>
                <a:rect l="l" t="t" r="r" b="b"/>
                <a:pathLst>
                  <a:path w="3368930" h="1144311">
                    <a:moveTo>
                      <a:pt x="30867" y="0"/>
                    </a:moveTo>
                    <a:lnTo>
                      <a:pt x="3338063" y="0"/>
                    </a:lnTo>
                    <a:cubicBezTo>
                      <a:pt x="3346249" y="0"/>
                      <a:pt x="3354100" y="3252"/>
                      <a:pt x="3359889" y="9041"/>
                    </a:cubicBezTo>
                    <a:cubicBezTo>
                      <a:pt x="3365678" y="14830"/>
                      <a:pt x="3368930" y="22681"/>
                      <a:pt x="3368930" y="30867"/>
                    </a:cubicBezTo>
                    <a:lnTo>
                      <a:pt x="3368930" y="1113444"/>
                    </a:lnTo>
                    <a:cubicBezTo>
                      <a:pt x="3368930" y="1130491"/>
                      <a:pt x="3355110" y="1144311"/>
                      <a:pt x="3338063" y="1144311"/>
                    </a:cubicBezTo>
                    <a:lnTo>
                      <a:pt x="30867" y="1144311"/>
                    </a:lnTo>
                    <a:cubicBezTo>
                      <a:pt x="13820" y="1144311"/>
                      <a:pt x="0" y="1130491"/>
                      <a:pt x="0" y="1113444"/>
                    </a:cubicBezTo>
                    <a:lnTo>
                      <a:pt x="0" y="30867"/>
                    </a:lnTo>
                    <a:cubicBezTo>
                      <a:pt x="0" y="13820"/>
                      <a:pt x="13820" y="0"/>
                      <a:pt x="30867" y="0"/>
                    </a:cubicBezTo>
                    <a:close/>
                  </a:path>
                </a:pathLst>
              </a:custGeom>
              <a:solidFill>
                <a:srgbClr val="003F8B"/>
              </a:solidFill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3368930" cy="1172886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>
                <a:defPPr>
                  <a:defRPr lang="en-US"/>
                </a:defPPr>
                <a:lvl1pPr marL="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051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103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155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0207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02588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03105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623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04140" algn="l" defTabSz="601035" rtl="0" eaLnBrk="1" latinLnBrk="0" hangingPunct="1">
                  <a:defRPr sz="118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523"/>
                  </a:lnSpc>
                </a:pPr>
                <a:endParaRPr sz="759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63035" y="413234"/>
              <a:ext cx="16717825" cy="5171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051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103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155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0207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2588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03105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623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4140" algn="l" defTabSz="601035" rtl="0" eaLnBrk="1" latinLnBrk="0" hangingPunct="1">
                <a:defRPr sz="11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833"/>
                </a:lnSpc>
              </a:pPr>
              <a:r>
                <a:rPr lang="en-US" sz="2024" spc="115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Leçons individuelles sur-mesure, selon votre niveau et l’objectif du test</a:t>
              </a:r>
            </a:p>
            <a:p>
              <a:pPr algn="just">
                <a:lnSpc>
                  <a:spcPts val="2833"/>
                </a:lnSpc>
              </a:pPr>
              <a:endParaRPr lang="en-US" sz="2024" spc="115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algn="just">
                <a:lnSpc>
                  <a:spcPts val="2833"/>
                </a:lnSpc>
              </a:pPr>
              <a:r>
                <a:rPr lang="en-US" sz="2024" spc="115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Cours en présentiel dans nos bureaux ou en ligne</a:t>
              </a:r>
            </a:p>
            <a:p>
              <a:pPr algn="just">
                <a:lnSpc>
                  <a:spcPts val="2833"/>
                </a:lnSpc>
              </a:pPr>
              <a:endParaRPr lang="en-US" sz="2024" spc="115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algn="just">
                <a:lnSpc>
                  <a:spcPts val="2833"/>
                </a:lnSpc>
              </a:pPr>
              <a:r>
                <a:rPr lang="en-US" sz="2024" b="1" spc="115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65 euros de l’heure </a:t>
              </a:r>
            </a:p>
            <a:p>
              <a:pPr algn="just">
                <a:lnSpc>
                  <a:spcPts val="2833"/>
                </a:lnSpc>
              </a:pPr>
              <a:r>
                <a:rPr lang="en-US" sz="2024" spc="115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ET </a:t>
              </a:r>
              <a:r>
                <a:rPr lang="en-US" sz="2024" u="sng" spc="115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réduction exclusive pour le passage de votre test ! 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561381" y="265149"/>
            <a:ext cx="9066362" cy="765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0518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1035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1553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070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588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3105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623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4140" algn="l" defTabSz="601035" rtl="0" eaLnBrk="1" latinLnBrk="0" hangingPunct="1">
              <a:defRPr sz="11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294"/>
              </a:lnSpc>
              <a:spcBef>
                <a:spcPct val="0"/>
              </a:spcBef>
            </a:pPr>
            <a:r>
              <a:rPr lang="en-US" sz="4496" b="1" spc="-247" dirty="0">
                <a:solidFill>
                  <a:srgbClr val="044B92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COURS PRÉPARATOIRES - TOEFL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885DC3F-1790-7011-11D1-B4CCB4296BA6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F9</a:t>
            </a:r>
          </a:p>
        </p:txBody>
      </p:sp>
    </p:spTree>
    <p:extLst>
      <p:ext uri="{BB962C8B-B14F-4D97-AF65-F5344CB8AC3E}">
        <p14:creationId xmlns:p14="http://schemas.microsoft.com/office/powerpoint/2010/main" val="768256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6C510-32EF-9450-5871-B56463B2B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10A4E-DFBA-ADAB-9230-931A1D97C2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5296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392C652-D3BD-B330-0FBC-6F00967D1CA1}"/>
              </a:ext>
            </a:extLst>
          </p:cNvPr>
          <p:cNvSpPr/>
          <p:nvPr/>
        </p:nvSpPr>
        <p:spPr>
          <a:xfrm>
            <a:off x="5409752" y="0"/>
            <a:ext cx="6811817" cy="6858000"/>
          </a:xfrm>
          <a:custGeom>
            <a:avLst/>
            <a:gdLst>
              <a:gd name="connsiteX0" fmla="*/ 0 w 1416909"/>
              <a:gd name="connsiteY0" fmla="*/ 0 h 1120346"/>
              <a:gd name="connsiteX1" fmla="*/ 1416909 w 1416909"/>
              <a:gd name="connsiteY1" fmla="*/ 0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0 w 1416909"/>
              <a:gd name="connsiteY0" fmla="*/ 0 h 1120346"/>
              <a:gd name="connsiteX1" fmla="*/ 1010193 w 1416909"/>
              <a:gd name="connsiteY1" fmla="*/ 1104457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451625 w 1461818"/>
              <a:gd name="connsiteY0" fmla="*/ 0 h 1104457"/>
              <a:gd name="connsiteX1" fmla="*/ 1461818 w 1461818"/>
              <a:gd name="connsiteY1" fmla="*/ 1104457 h 1104457"/>
              <a:gd name="connsiteX2" fmla="*/ 0 w 1461818"/>
              <a:gd name="connsiteY2" fmla="*/ 1089667 h 1104457"/>
              <a:gd name="connsiteX3" fmla="*/ 451625 w 1461818"/>
              <a:gd name="connsiteY3" fmla="*/ 0 h 1104457"/>
              <a:gd name="connsiteX0" fmla="*/ 1453678 w 1461818"/>
              <a:gd name="connsiteY0" fmla="*/ 0 h 1157050"/>
              <a:gd name="connsiteX1" fmla="*/ 1461818 w 1461818"/>
              <a:gd name="connsiteY1" fmla="*/ 1157050 h 1157050"/>
              <a:gd name="connsiteX2" fmla="*/ 0 w 1461818"/>
              <a:gd name="connsiteY2" fmla="*/ 1142260 h 1157050"/>
              <a:gd name="connsiteX3" fmla="*/ 1453678 w 1461818"/>
              <a:gd name="connsiteY3" fmla="*/ 0 h 1157050"/>
              <a:gd name="connsiteX0" fmla="*/ 1754294 w 1762434"/>
              <a:gd name="connsiteY0" fmla="*/ 0 h 1159791"/>
              <a:gd name="connsiteX1" fmla="*/ 1762434 w 1762434"/>
              <a:gd name="connsiteY1" fmla="*/ 1157050 h 1159791"/>
              <a:gd name="connsiteX2" fmla="*/ 0 w 1762434"/>
              <a:gd name="connsiteY2" fmla="*/ 1159791 h 1159791"/>
              <a:gd name="connsiteX3" fmla="*/ 1754294 w 1762434"/>
              <a:gd name="connsiteY3" fmla="*/ 0 h 115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434" h="1159791">
                <a:moveTo>
                  <a:pt x="1754294" y="0"/>
                </a:moveTo>
                <a:cubicBezTo>
                  <a:pt x="1757007" y="385683"/>
                  <a:pt x="1759721" y="771367"/>
                  <a:pt x="1762434" y="1157050"/>
                </a:cubicBezTo>
                <a:lnTo>
                  <a:pt x="0" y="1159791"/>
                </a:lnTo>
                <a:lnTo>
                  <a:pt x="175429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4038" t="-520" r="-15154" b="-19383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9571A7-E9AD-002F-EE43-DC195957253C}"/>
              </a:ext>
            </a:extLst>
          </p:cNvPr>
          <p:cNvSpPr txBox="1"/>
          <p:nvPr/>
        </p:nvSpPr>
        <p:spPr>
          <a:xfrm>
            <a:off x="540187" y="1691072"/>
            <a:ext cx="829004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Des programmes inclusifs et accessibles  à tous</a:t>
            </a:r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  <a:p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6FA72A-5D51-B3A5-DBA0-79064988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E899B5D-D162-C71E-9473-7710AA375911}"/>
              </a:ext>
            </a:extLst>
          </p:cNvPr>
          <p:cNvCxnSpPr>
            <a:cxnSpLocks/>
          </p:cNvCxnSpPr>
          <p:nvPr/>
        </p:nvCxnSpPr>
        <p:spPr>
          <a:xfrm>
            <a:off x="1600200" y="6225755"/>
            <a:ext cx="100516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FF5F67E4-D5FA-8562-AA99-FE25FC1C7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89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536699" y="1325261"/>
            <a:ext cx="1016598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Statut prioritaire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Etudiants garantis d’obtenir une bourse de mobilité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dirty="0">
                <a:solidFill>
                  <a:srgbClr val="085296"/>
                </a:solidFill>
                <a:latin typeface="MetaOT-Norm" panose="020B0504030101020102" pitchFamily="34" charset="77"/>
              </a:rPr>
              <a:t>Montant de la bourse plus élevé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dirty="0">
                <a:solidFill>
                  <a:srgbClr val="085296"/>
                </a:solidFill>
                <a:latin typeface="MetaOT-Norm" panose="020B0504030101020102" pitchFamily="34" charset="77"/>
              </a:rPr>
              <a:t>Forfait transport pour les mobilités hors-Europe</a:t>
            </a:r>
          </a:p>
          <a:p>
            <a:pPr marL="342900" indent="-342900" fontAlgn="base">
              <a:buFont typeface="Wingdings" panose="05000000000000000000" pitchFamily="2" charset="2"/>
              <a:buChar char="è"/>
            </a:pPr>
            <a:r>
              <a:rPr lang="fr-BE" dirty="0">
                <a:solidFill>
                  <a:srgbClr val="085296"/>
                </a:solidFill>
                <a:latin typeface="MetaOT-Norm" panose="020B0504030101020102" pitchFamily="34" charset="77"/>
              </a:rPr>
              <a:t>Remboursement des tests de langue imposés par l’université d’accueil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fontAlgn="base"/>
            <a:r>
              <a:rPr lang="fr-BE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Catégories officielles en FWB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FR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Les étudiants allocataires d'une bourse de la FWB l'année précédant le départ 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FR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Les étudiants bénéficiaires du RIS via un CPAS 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FR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Les étudiants soutenus par le Service Social Etudiant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FR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Les étudiants à besoins spécifiques dont les conditions personnelles au niveau physique, mental ou médical sont telles que sa participation au projet ou à l’action de mobilité ne serait pas possible sans un soutien financier complémentaire 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FR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Les étudiants jobistes ayant travaillé plus de </a:t>
            </a:r>
            <a:r>
              <a:rPr lang="fr-FR" b="0" i="0" dirty="0" err="1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600h</a:t>
            </a:r>
            <a:r>
              <a:rPr lang="fr-FR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 par année civile (hors vacances scolaires) 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FR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Les étudiants ayant le statut d’aidant proche 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FR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Les étudiants « parent solo » qui partent avec un enfant qui n’est pas encore dans l’enseignement obligatoire </a:t>
            </a:r>
            <a:endParaRPr lang="fr-BE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5339751" y="361598"/>
            <a:ext cx="6362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ETUDIANTS A MOINS D’OPPORTUNITES</a:t>
            </a:r>
          </a:p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ETUDIANTS A BESOINS SPECIFIQUES</a:t>
            </a:r>
          </a:p>
        </p:txBody>
      </p:sp>
    </p:spTree>
    <p:extLst>
      <p:ext uri="{BB962C8B-B14F-4D97-AF65-F5344CB8AC3E}">
        <p14:creationId xmlns:p14="http://schemas.microsoft.com/office/powerpoint/2010/main" val="2979993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89017D-C4B7-4B8D-0D53-610C315BE9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5296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BC8070F6-2FEE-6ABB-8FA4-469966C83CF4}"/>
              </a:ext>
            </a:extLst>
          </p:cNvPr>
          <p:cNvSpPr/>
          <p:nvPr/>
        </p:nvSpPr>
        <p:spPr>
          <a:xfrm>
            <a:off x="5409752" y="0"/>
            <a:ext cx="6811817" cy="6858000"/>
          </a:xfrm>
          <a:custGeom>
            <a:avLst/>
            <a:gdLst>
              <a:gd name="connsiteX0" fmla="*/ 0 w 1416909"/>
              <a:gd name="connsiteY0" fmla="*/ 0 h 1120346"/>
              <a:gd name="connsiteX1" fmla="*/ 1416909 w 1416909"/>
              <a:gd name="connsiteY1" fmla="*/ 0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0 w 1416909"/>
              <a:gd name="connsiteY0" fmla="*/ 0 h 1120346"/>
              <a:gd name="connsiteX1" fmla="*/ 1010193 w 1416909"/>
              <a:gd name="connsiteY1" fmla="*/ 1104457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451625 w 1461818"/>
              <a:gd name="connsiteY0" fmla="*/ 0 h 1104457"/>
              <a:gd name="connsiteX1" fmla="*/ 1461818 w 1461818"/>
              <a:gd name="connsiteY1" fmla="*/ 1104457 h 1104457"/>
              <a:gd name="connsiteX2" fmla="*/ 0 w 1461818"/>
              <a:gd name="connsiteY2" fmla="*/ 1089667 h 1104457"/>
              <a:gd name="connsiteX3" fmla="*/ 451625 w 1461818"/>
              <a:gd name="connsiteY3" fmla="*/ 0 h 1104457"/>
              <a:gd name="connsiteX0" fmla="*/ 1453678 w 1461818"/>
              <a:gd name="connsiteY0" fmla="*/ 0 h 1157050"/>
              <a:gd name="connsiteX1" fmla="*/ 1461818 w 1461818"/>
              <a:gd name="connsiteY1" fmla="*/ 1157050 h 1157050"/>
              <a:gd name="connsiteX2" fmla="*/ 0 w 1461818"/>
              <a:gd name="connsiteY2" fmla="*/ 1142260 h 1157050"/>
              <a:gd name="connsiteX3" fmla="*/ 1453678 w 1461818"/>
              <a:gd name="connsiteY3" fmla="*/ 0 h 1157050"/>
              <a:gd name="connsiteX0" fmla="*/ 1754294 w 1762434"/>
              <a:gd name="connsiteY0" fmla="*/ 0 h 1159791"/>
              <a:gd name="connsiteX1" fmla="*/ 1762434 w 1762434"/>
              <a:gd name="connsiteY1" fmla="*/ 1157050 h 1159791"/>
              <a:gd name="connsiteX2" fmla="*/ 0 w 1762434"/>
              <a:gd name="connsiteY2" fmla="*/ 1159791 h 1159791"/>
              <a:gd name="connsiteX3" fmla="*/ 1754294 w 1762434"/>
              <a:gd name="connsiteY3" fmla="*/ 0 h 115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434" h="1159791">
                <a:moveTo>
                  <a:pt x="1754294" y="0"/>
                </a:moveTo>
                <a:cubicBezTo>
                  <a:pt x="1757007" y="385683"/>
                  <a:pt x="1759721" y="771367"/>
                  <a:pt x="1762434" y="1157050"/>
                </a:cubicBezTo>
                <a:lnTo>
                  <a:pt x="0" y="1159791"/>
                </a:lnTo>
                <a:lnTo>
                  <a:pt x="175429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4038" t="-520" r="-15154" b="-19383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5ED2E0-ACA8-8BBF-7D60-C7979B936762}"/>
              </a:ext>
            </a:extLst>
          </p:cNvPr>
          <p:cNvSpPr txBox="1"/>
          <p:nvPr/>
        </p:nvSpPr>
        <p:spPr>
          <a:xfrm>
            <a:off x="540187" y="1681717"/>
            <a:ext cx="82900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BIP -</a:t>
            </a:r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Programmes intensifs hybrides</a:t>
            </a:r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  <a:p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CA2194C-D84B-0D66-3665-28BC5F852440}"/>
              </a:ext>
            </a:extLst>
          </p:cNvPr>
          <p:cNvCxnSpPr>
            <a:cxnSpLocks/>
          </p:cNvCxnSpPr>
          <p:nvPr/>
        </p:nvCxnSpPr>
        <p:spPr>
          <a:xfrm>
            <a:off x="1600200" y="6225755"/>
            <a:ext cx="100516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9366B8CA-7529-CBB9-1A37-89B0DEB23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61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536699" y="1801934"/>
            <a:ext cx="101659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Durée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Une semaine de présentiel à l’étranger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Sessions à distance</a:t>
            </a:r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Reconnaissance académique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Intégration dans le PAE (rare)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Crédit supplémentaire gratuit (au-delà de 60 ECTS)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I</a:t>
            </a: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nscription « UESUP »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De 3 à 6 ECTS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Examen ou travail à remettre</a:t>
            </a:r>
            <a:endParaRPr lang="fr-BE" sz="200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Destinations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Essentiellement les universités CIVIS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Choix basé sur le cours et sa thématique et non sur la destination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BIP – Programmes intensifs hybrides</a:t>
            </a:r>
          </a:p>
        </p:txBody>
      </p:sp>
    </p:spTree>
    <p:extLst>
      <p:ext uri="{BB962C8B-B14F-4D97-AF65-F5344CB8AC3E}">
        <p14:creationId xmlns:p14="http://schemas.microsoft.com/office/powerpoint/2010/main" val="4405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527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5632159" y="312003"/>
            <a:ext cx="61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L’ULB ET L’INTERNATIONAL</a:t>
            </a:r>
          </a:p>
          <a:p>
            <a:pPr algn="r"/>
            <a:endParaRPr lang="fr-FR" sz="2400" spc="300" dirty="0">
              <a:solidFill>
                <a:srgbClr val="085296"/>
              </a:solidFill>
              <a:latin typeface="MetaOT-Light" panose="020B0504030101020102" pitchFamily="34" charset="77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010136C-E136-7116-C774-41BA1F8BC23C}"/>
              </a:ext>
            </a:extLst>
          </p:cNvPr>
          <p:cNvSpPr txBox="1"/>
          <p:nvPr/>
        </p:nvSpPr>
        <p:spPr>
          <a:xfrm>
            <a:off x="554971" y="1505396"/>
            <a:ext cx="112133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BE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Plusieurs décennies d’expérience, foires scientifiques, personnel international</a:t>
            </a:r>
            <a:endParaRPr lang="fr-BE" sz="24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Erasmus+ depuis 1987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Développement des échanges hors-Europe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Masters Erasmus </a:t>
            </a:r>
            <a:r>
              <a:rPr lang="fr-BE" sz="2400" dirty="0" err="1">
                <a:solidFill>
                  <a:srgbClr val="085296"/>
                </a:solidFill>
                <a:latin typeface="MetaOT-Norm" panose="020B0504030101020102" pitchFamily="34" charset="77"/>
              </a:rPr>
              <a:t>Mundus</a:t>
            </a:r>
            <a:endParaRPr lang="fr-BE" sz="24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Masters conjoints, doubles diplômes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Partenariats privilégiés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BE" sz="2400" dirty="0" err="1">
                <a:solidFill>
                  <a:srgbClr val="085296"/>
                </a:solidFill>
                <a:latin typeface="MetaOT-Norm" panose="020B0504030101020102" pitchFamily="34" charset="77"/>
              </a:rPr>
              <a:t>G3</a:t>
            </a:r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, UNICA, TIME, CIVIS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Catalogue des BIP (programmes intensifs hybrides)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Programmes innovants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B4DB91-799F-3B4A-F697-AB28F3FDB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451" y="5178653"/>
            <a:ext cx="1571844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02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BIP – Programmes intensifs hybrides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C32CBE-3498-AB2D-71F2-D0B11DA19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13" y="1207701"/>
            <a:ext cx="5408550" cy="56217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05868D-9E1E-4E0E-CB96-537AC861B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234" y="1834029"/>
            <a:ext cx="6279766" cy="38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63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536699" y="1801934"/>
            <a:ext cx="1016598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Procédure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  <a:hlinkClick r:id="rId4"/>
              </a:rPr>
              <a:t>https://civis.eu/en/civis-courses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Échéance 30 octobre pour cet appel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Validation de la faculté requise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Possibilité de procédures facultaires pour des BIP hors CIVIS</a:t>
            </a: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Financement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79</a:t>
            </a: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€ par jour (7 jours min.)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+ 2 jours si voyage durable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+ forfait distance ------------&gt;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+ 100€ si AMO</a:t>
            </a: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BIP – Programmes intensifs hybrides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3EF47A-8388-973A-3B89-0AFA1888E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578" y="3535282"/>
            <a:ext cx="6466030" cy="25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77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89017D-C4B7-4B8D-0D53-610C315BE9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5296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BC8070F6-2FEE-6ABB-8FA4-469966C83CF4}"/>
              </a:ext>
            </a:extLst>
          </p:cNvPr>
          <p:cNvSpPr/>
          <p:nvPr/>
        </p:nvSpPr>
        <p:spPr>
          <a:xfrm>
            <a:off x="5409752" y="0"/>
            <a:ext cx="6811817" cy="6858000"/>
          </a:xfrm>
          <a:custGeom>
            <a:avLst/>
            <a:gdLst>
              <a:gd name="connsiteX0" fmla="*/ 0 w 1416909"/>
              <a:gd name="connsiteY0" fmla="*/ 0 h 1120346"/>
              <a:gd name="connsiteX1" fmla="*/ 1416909 w 1416909"/>
              <a:gd name="connsiteY1" fmla="*/ 0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0 w 1416909"/>
              <a:gd name="connsiteY0" fmla="*/ 0 h 1120346"/>
              <a:gd name="connsiteX1" fmla="*/ 1010193 w 1416909"/>
              <a:gd name="connsiteY1" fmla="*/ 1104457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451625 w 1461818"/>
              <a:gd name="connsiteY0" fmla="*/ 0 h 1104457"/>
              <a:gd name="connsiteX1" fmla="*/ 1461818 w 1461818"/>
              <a:gd name="connsiteY1" fmla="*/ 1104457 h 1104457"/>
              <a:gd name="connsiteX2" fmla="*/ 0 w 1461818"/>
              <a:gd name="connsiteY2" fmla="*/ 1089667 h 1104457"/>
              <a:gd name="connsiteX3" fmla="*/ 451625 w 1461818"/>
              <a:gd name="connsiteY3" fmla="*/ 0 h 1104457"/>
              <a:gd name="connsiteX0" fmla="*/ 1453678 w 1461818"/>
              <a:gd name="connsiteY0" fmla="*/ 0 h 1157050"/>
              <a:gd name="connsiteX1" fmla="*/ 1461818 w 1461818"/>
              <a:gd name="connsiteY1" fmla="*/ 1157050 h 1157050"/>
              <a:gd name="connsiteX2" fmla="*/ 0 w 1461818"/>
              <a:gd name="connsiteY2" fmla="*/ 1142260 h 1157050"/>
              <a:gd name="connsiteX3" fmla="*/ 1453678 w 1461818"/>
              <a:gd name="connsiteY3" fmla="*/ 0 h 1157050"/>
              <a:gd name="connsiteX0" fmla="*/ 1754294 w 1762434"/>
              <a:gd name="connsiteY0" fmla="*/ 0 h 1159791"/>
              <a:gd name="connsiteX1" fmla="*/ 1762434 w 1762434"/>
              <a:gd name="connsiteY1" fmla="*/ 1157050 h 1159791"/>
              <a:gd name="connsiteX2" fmla="*/ 0 w 1762434"/>
              <a:gd name="connsiteY2" fmla="*/ 1159791 h 1159791"/>
              <a:gd name="connsiteX3" fmla="*/ 1754294 w 1762434"/>
              <a:gd name="connsiteY3" fmla="*/ 0 h 115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434" h="1159791">
                <a:moveTo>
                  <a:pt x="1754294" y="0"/>
                </a:moveTo>
                <a:cubicBezTo>
                  <a:pt x="1757007" y="385683"/>
                  <a:pt x="1759721" y="771367"/>
                  <a:pt x="1762434" y="1157050"/>
                </a:cubicBezTo>
                <a:lnTo>
                  <a:pt x="0" y="1159791"/>
                </a:lnTo>
                <a:lnTo>
                  <a:pt x="175429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4038" t="-520" r="-15154" b="-19383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5ED2E0-ACA8-8BBF-7D60-C7979B936762}"/>
              </a:ext>
            </a:extLst>
          </p:cNvPr>
          <p:cNvSpPr txBox="1"/>
          <p:nvPr/>
        </p:nvSpPr>
        <p:spPr>
          <a:xfrm>
            <a:off x="540187" y="1681717"/>
            <a:ext cx="82900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Stages à l’étranger</a:t>
            </a:r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  <a:p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CA2194C-D84B-0D66-3665-28BC5F852440}"/>
              </a:ext>
            </a:extLst>
          </p:cNvPr>
          <p:cNvCxnSpPr>
            <a:cxnSpLocks/>
          </p:cNvCxnSpPr>
          <p:nvPr/>
        </p:nvCxnSpPr>
        <p:spPr>
          <a:xfrm>
            <a:off x="1600200" y="6225755"/>
            <a:ext cx="100516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9366B8CA-7529-CBB9-1A37-89B0DEB23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22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536699" y="1801934"/>
            <a:ext cx="101659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Reconnaissance académique obligatoire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Stage prévu et crédité dans votre PAE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Poids de 3 ECTS minimum</a:t>
            </a:r>
          </a:p>
          <a:p>
            <a:pPr algn="l" fontAlgn="base"/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Durée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De 2 à 6 mois (Erasmus+), </a:t>
            </a: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6 mois de financement par an maximum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A partir de 1 mois (ARES)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Autres possibilités de stages courts dans certains facultés, non financés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Destinations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Choix </a:t>
            </a:r>
            <a:r>
              <a:rPr lang="fr-BE" sz="2000" u="sng" dirty="0">
                <a:solidFill>
                  <a:srgbClr val="085296"/>
                </a:solidFill>
                <a:latin typeface="MetaOT-Norm" panose="020B0504030101020102" pitchFamily="34" charset="77"/>
              </a:rPr>
              <a:t>libre</a:t>
            </a: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 parmi des universités, entreprises, ONG, etc. 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En Europe uniquement pour un financement Erasmus+ (Zone Erasmus+)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Liste de 31 pays hors-Europe (ARES) pour les stages « coopération »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Stages à l’étranger</a:t>
            </a:r>
          </a:p>
        </p:txBody>
      </p:sp>
    </p:spTree>
    <p:extLst>
      <p:ext uri="{BB962C8B-B14F-4D97-AF65-F5344CB8AC3E}">
        <p14:creationId xmlns:p14="http://schemas.microsoft.com/office/powerpoint/2010/main" val="3580486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536699" y="1259612"/>
            <a:ext cx="102383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Procédure Erasmus+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Trouver le lieu de stage par vous-même, ou avec l’aide de votre faculté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Faire signer une convention de stage (maître de stage + faculté ULB)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Soumettre une demande de financement Erasmus+ 1 mois avant le stage (formulaire en ligne)</a:t>
            </a:r>
          </a:p>
          <a:p>
            <a:pPr algn="l" fontAlgn="base"/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fontAlgn="base"/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Financement :</a:t>
            </a:r>
          </a:p>
          <a:p>
            <a:pPr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Bourse mensuelle :</a:t>
            </a:r>
          </a:p>
          <a:p>
            <a:pPr fontAlgn="base"/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                    +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Forfait transport :</a:t>
            </a: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Stages Erasmus+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9BC20A-1318-37B3-DCB6-C3F6779EB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126" y="2606134"/>
            <a:ext cx="7200046" cy="14619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2AEE74-2DCC-2701-19CD-0E8097F38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126" y="4035211"/>
            <a:ext cx="5741509" cy="225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30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89017D-C4B7-4B8D-0D53-610C315BE9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5296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BC8070F6-2FEE-6ABB-8FA4-469966C83CF4}"/>
              </a:ext>
            </a:extLst>
          </p:cNvPr>
          <p:cNvSpPr/>
          <p:nvPr/>
        </p:nvSpPr>
        <p:spPr>
          <a:xfrm>
            <a:off x="5409752" y="0"/>
            <a:ext cx="6811817" cy="6858000"/>
          </a:xfrm>
          <a:custGeom>
            <a:avLst/>
            <a:gdLst>
              <a:gd name="connsiteX0" fmla="*/ 0 w 1416909"/>
              <a:gd name="connsiteY0" fmla="*/ 0 h 1120346"/>
              <a:gd name="connsiteX1" fmla="*/ 1416909 w 1416909"/>
              <a:gd name="connsiteY1" fmla="*/ 0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0 w 1416909"/>
              <a:gd name="connsiteY0" fmla="*/ 0 h 1120346"/>
              <a:gd name="connsiteX1" fmla="*/ 1010193 w 1416909"/>
              <a:gd name="connsiteY1" fmla="*/ 1104457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451625 w 1461818"/>
              <a:gd name="connsiteY0" fmla="*/ 0 h 1104457"/>
              <a:gd name="connsiteX1" fmla="*/ 1461818 w 1461818"/>
              <a:gd name="connsiteY1" fmla="*/ 1104457 h 1104457"/>
              <a:gd name="connsiteX2" fmla="*/ 0 w 1461818"/>
              <a:gd name="connsiteY2" fmla="*/ 1089667 h 1104457"/>
              <a:gd name="connsiteX3" fmla="*/ 451625 w 1461818"/>
              <a:gd name="connsiteY3" fmla="*/ 0 h 1104457"/>
              <a:gd name="connsiteX0" fmla="*/ 1453678 w 1461818"/>
              <a:gd name="connsiteY0" fmla="*/ 0 h 1157050"/>
              <a:gd name="connsiteX1" fmla="*/ 1461818 w 1461818"/>
              <a:gd name="connsiteY1" fmla="*/ 1157050 h 1157050"/>
              <a:gd name="connsiteX2" fmla="*/ 0 w 1461818"/>
              <a:gd name="connsiteY2" fmla="*/ 1142260 h 1157050"/>
              <a:gd name="connsiteX3" fmla="*/ 1453678 w 1461818"/>
              <a:gd name="connsiteY3" fmla="*/ 0 h 1157050"/>
              <a:gd name="connsiteX0" fmla="*/ 1754294 w 1762434"/>
              <a:gd name="connsiteY0" fmla="*/ 0 h 1159791"/>
              <a:gd name="connsiteX1" fmla="*/ 1762434 w 1762434"/>
              <a:gd name="connsiteY1" fmla="*/ 1157050 h 1159791"/>
              <a:gd name="connsiteX2" fmla="*/ 0 w 1762434"/>
              <a:gd name="connsiteY2" fmla="*/ 1159791 h 1159791"/>
              <a:gd name="connsiteX3" fmla="*/ 1754294 w 1762434"/>
              <a:gd name="connsiteY3" fmla="*/ 0 h 115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434" h="1159791">
                <a:moveTo>
                  <a:pt x="1754294" y="0"/>
                </a:moveTo>
                <a:cubicBezTo>
                  <a:pt x="1757007" y="385683"/>
                  <a:pt x="1759721" y="771367"/>
                  <a:pt x="1762434" y="1157050"/>
                </a:cubicBezTo>
                <a:lnTo>
                  <a:pt x="0" y="1159791"/>
                </a:lnTo>
                <a:lnTo>
                  <a:pt x="175429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4038" t="-520" r="-15154" b="-19383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5ED2E0-ACA8-8BBF-7D60-C7979B936762}"/>
              </a:ext>
            </a:extLst>
          </p:cNvPr>
          <p:cNvSpPr txBox="1"/>
          <p:nvPr/>
        </p:nvSpPr>
        <p:spPr>
          <a:xfrm>
            <a:off x="540187" y="1681717"/>
            <a:ext cx="82900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Bourses ARES-CCD</a:t>
            </a:r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  <a:p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CA2194C-D84B-0D66-3665-28BC5F852440}"/>
              </a:ext>
            </a:extLst>
          </p:cNvPr>
          <p:cNvCxnSpPr>
            <a:cxnSpLocks/>
          </p:cNvCxnSpPr>
          <p:nvPr/>
        </p:nvCxnSpPr>
        <p:spPr>
          <a:xfrm>
            <a:off x="1600200" y="6225755"/>
            <a:ext cx="100516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9366B8CA-7529-CBB9-1A37-89B0DEB23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F3AB4D5-B7EC-687F-505E-76CFD48961AD}"/>
              </a:ext>
            </a:extLst>
          </p:cNvPr>
          <p:cNvSpPr txBox="1"/>
          <p:nvPr/>
        </p:nvSpPr>
        <p:spPr>
          <a:xfrm>
            <a:off x="850642" y="3116043"/>
            <a:ext cx="611051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FR" dirty="0">
              <a:solidFill>
                <a:schemeClr val="bg1"/>
              </a:solidFill>
              <a:latin typeface="MetaOT-Light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MetaOT-Book"/>
              </a:rPr>
              <a:t>Clara Olive</a:t>
            </a:r>
            <a:br>
              <a:rPr lang="fr-FR" sz="24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r>
              <a:rPr lang="fr-FR" dirty="0">
                <a:solidFill>
                  <a:schemeClr val="bg1"/>
                </a:solidFill>
                <a:latin typeface="MetaOT-Light"/>
              </a:rPr>
              <a:t>Service International</a:t>
            </a:r>
          </a:p>
          <a:p>
            <a:pPr algn="ctr"/>
            <a:endParaRPr lang="fr-FR" dirty="0">
              <a:solidFill>
                <a:schemeClr val="bg1"/>
              </a:solidFill>
              <a:latin typeface="MetaOT-Light"/>
            </a:endParaRPr>
          </a:p>
        </p:txBody>
      </p:sp>
    </p:spTree>
    <p:extLst>
      <p:ext uri="{BB962C8B-B14F-4D97-AF65-F5344CB8AC3E}">
        <p14:creationId xmlns:p14="http://schemas.microsoft.com/office/powerpoint/2010/main" val="3103579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46A769-2413-48D1-872F-174EEC905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309" y="1707807"/>
            <a:ext cx="9144000" cy="3761658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r>
              <a:rPr lang="fr-BE" b="1" dirty="0">
                <a:solidFill>
                  <a:schemeClr val="accent1">
                    <a:lumMod val="75000"/>
                  </a:schemeClr>
                </a:solidFill>
              </a:rPr>
              <a:t>Bourses de voyage</a:t>
            </a:r>
            <a:br>
              <a:rPr lang="fr-BE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fr-BE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fr-B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BE" sz="2700" b="1" dirty="0"/>
              <a:t>Date de dépôt des projets à l’ULB: </a:t>
            </a:r>
            <a:br>
              <a:rPr lang="fr-BE" sz="2700" dirty="0"/>
            </a:br>
            <a:r>
              <a:rPr lang="fr-BE" sz="3600" b="1" dirty="0">
                <a:solidFill>
                  <a:schemeClr val="accent1">
                    <a:lumMod val="75000"/>
                  </a:schemeClr>
                </a:solidFill>
              </a:rPr>
              <a:t>Le mercredi 05 Novembre à 18h</a:t>
            </a:r>
            <a:br>
              <a:rPr lang="fr-BE" sz="44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fr-BE" sz="4400" b="1" dirty="0"/>
            </a:br>
            <a:r>
              <a:rPr lang="fr-BE" sz="2700" b="1" dirty="0"/>
              <a:t>Personne de contact : </a:t>
            </a:r>
            <a:br>
              <a:rPr lang="fr-BE" sz="2700" dirty="0"/>
            </a:br>
            <a:r>
              <a:rPr lang="fr-BE" sz="2700" dirty="0"/>
              <a:t>Julien Raude</a:t>
            </a:r>
            <a:br>
              <a:rPr lang="fr-BE" sz="4400" b="1" dirty="0"/>
            </a:br>
            <a:r>
              <a:rPr lang="fr-BE" sz="4400" b="1" dirty="0"/>
              <a:t> </a:t>
            </a:r>
            <a:r>
              <a:rPr lang="fr-BE" sz="3600" b="1" dirty="0">
                <a:solidFill>
                  <a:schemeClr val="accent1">
                    <a:lumMod val="75000"/>
                  </a:schemeClr>
                </a:solidFill>
              </a:rPr>
              <a:t>financements.international@ulb.be</a:t>
            </a:r>
            <a:endParaRPr lang="fr-BE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F54355-221F-4540-9198-0C79B3A9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0953" y="5734228"/>
            <a:ext cx="9144000" cy="722685"/>
          </a:xfrm>
        </p:spPr>
        <p:txBody>
          <a:bodyPr>
            <a:normAutofit fontScale="92500" lnSpcReduction="20000"/>
          </a:bodyPr>
          <a:lstStyle/>
          <a:p>
            <a:pPr algn="r"/>
            <a:endParaRPr lang="fr-BE" dirty="0"/>
          </a:p>
          <a:p>
            <a:pPr algn="r"/>
            <a:r>
              <a:rPr lang="fr-BE" i="1" dirty="0">
                <a:solidFill>
                  <a:schemeClr val="bg1">
                    <a:lumMod val="65000"/>
                  </a:schemeClr>
                </a:solidFill>
              </a:rPr>
              <a:t>Appel pour un départ entre le 01 janvier et le 31 août 2026</a:t>
            </a:r>
          </a:p>
        </p:txBody>
      </p:sp>
      <p:pic>
        <p:nvPicPr>
          <p:cNvPr id="4" name="Image 3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98B7541B-61F2-A6B6-6B26-F0216717F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47" y="1623368"/>
            <a:ext cx="2385906" cy="10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87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5A08E-789F-42B1-8CB8-AF1AC9B4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550354-5E33-4E44-8F95-B9F593853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3783"/>
            <a:ext cx="10515600" cy="565318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Qu’est-ce qu’une bourse de voyage ? 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fr-BE" dirty="0"/>
              <a:t>Financement</a:t>
            </a:r>
            <a:r>
              <a:rPr lang="fr-FR" dirty="0"/>
              <a:t> octroyé à </a:t>
            </a:r>
            <a:r>
              <a:rPr lang="fr-FR" dirty="0" err="1"/>
              <a:t>un·e</a:t>
            </a:r>
            <a:r>
              <a:rPr lang="fr-FR" dirty="0"/>
              <a:t> </a:t>
            </a:r>
            <a:r>
              <a:rPr lang="fr-FR" dirty="0" err="1"/>
              <a:t>étudiant·e</a:t>
            </a:r>
            <a:r>
              <a:rPr lang="fr-FR" dirty="0"/>
              <a:t> de l’ULB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fr-FR" dirty="0"/>
              <a:t>	(MA ou BA - min. 120 ECTS validés </a:t>
            </a:r>
            <a:r>
              <a:rPr lang="fr-FR" u="sng" dirty="0"/>
              <a:t>au moment</a:t>
            </a:r>
            <a:r>
              <a:rPr lang="fr-FR" dirty="0"/>
              <a:t> du départ) 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fr-FR" dirty="0"/>
              <a:t>pour réaliser </a:t>
            </a:r>
            <a:r>
              <a:rPr lang="fr-FR" b="1" dirty="0"/>
              <a:t>un séjour </a:t>
            </a:r>
            <a:r>
              <a:rPr lang="fr-FR" dirty="0"/>
              <a:t>entre</a:t>
            </a:r>
            <a:r>
              <a:rPr lang="fr-FR" b="1" dirty="0"/>
              <a:t> </a:t>
            </a:r>
            <a:r>
              <a:rPr lang="fr-BE" b="1" i="0" dirty="0">
                <a:solidFill>
                  <a:srgbClr val="000000"/>
                </a:solidFill>
                <a:effectLst/>
                <a:latin typeface="IntroRegular"/>
              </a:rPr>
              <a:t>le </a:t>
            </a:r>
            <a:r>
              <a:rPr lang="fr-BE" b="1" dirty="0">
                <a:solidFill>
                  <a:srgbClr val="000000"/>
                </a:solidFill>
                <a:latin typeface="IntroRegular"/>
              </a:rPr>
              <a:t>01 janvier et le 31 août 2026 </a:t>
            </a:r>
            <a:r>
              <a:rPr lang="fr-FR" dirty="0"/>
              <a:t>dans </a:t>
            </a:r>
            <a:r>
              <a:rPr lang="fr-FR" b="1" dirty="0"/>
              <a:t>un pays partenaire de la coopération </a:t>
            </a:r>
            <a:r>
              <a:rPr lang="fr-FR" dirty="0"/>
              <a:t>dans le cadre d'un </a:t>
            </a:r>
            <a:r>
              <a:rPr lang="fr-FR" b="1" dirty="0"/>
              <a:t>stage crédité</a:t>
            </a:r>
            <a:r>
              <a:rPr lang="fr-FR" dirty="0"/>
              <a:t> ou d’un séjour de terrain pour le </a:t>
            </a:r>
            <a:r>
              <a:rPr lang="fr-FR" b="1" dirty="0"/>
              <a:t>mémoire de Master.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32832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45E74D5-3A27-7D4F-EA81-43317D9EFBE4}"/>
              </a:ext>
            </a:extLst>
          </p:cNvPr>
          <p:cNvSpPr txBox="1"/>
          <p:nvPr/>
        </p:nvSpPr>
        <p:spPr>
          <a:xfrm>
            <a:off x="878080" y="263987"/>
            <a:ext cx="6097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dirty="0">
                <a:solidFill>
                  <a:schemeClr val="accent1">
                    <a:lumMod val="75000"/>
                  </a:schemeClr>
                </a:solidFill>
              </a:rPr>
              <a:t>31 Pays éligibles</a:t>
            </a:r>
            <a:endParaRPr lang="fr-BE" sz="32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B097BEC-A580-D274-498B-D9260D37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80" y="848762"/>
            <a:ext cx="10661515" cy="599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5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E4CD8-2FB2-4224-88FF-7FC2927A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98" y="176665"/>
            <a:ext cx="10515600" cy="1325563"/>
          </a:xfrm>
        </p:spPr>
        <p:txBody>
          <a:bodyPr/>
          <a:lstStyle/>
          <a:p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31 Pays éligibles</a:t>
            </a:r>
          </a:p>
        </p:txBody>
      </p:sp>
      <p:graphicFrame>
        <p:nvGraphicFramePr>
          <p:cNvPr id="8" name="Tableau 4">
            <a:extLst>
              <a:ext uri="{FF2B5EF4-FFF2-40B4-BE49-F238E27FC236}">
                <a16:creationId xmlns:a16="http://schemas.microsoft.com/office/drawing/2014/main" id="{101245D6-F4B6-A24E-EBC1-E2892113A881}"/>
              </a:ext>
            </a:extLst>
          </p:cNvPr>
          <p:cNvGraphicFramePr>
            <a:graphicFrameLocks noGrp="1"/>
          </p:cNvGraphicFramePr>
          <p:nvPr/>
        </p:nvGraphicFramePr>
        <p:xfrm>
          <a:off x="1647526" y="1332090"/>
          <a:ext cx="9139543" cy="5349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8380">
                  <a:extLst>
                    <a:ext uri="{9D8B030D-6E8A-4147-A177-3AD203B41FA5}">
                      <a16:colId xmlns:a16="http://schemas.microsoft.com/office/drawing/2014/main" val="3661272921"/>
                    </a:ext>
                  </a:extLst>
                </a:gridCol>
                <a:gridCol w="3197214">
                  <a:extLst>
                    <a:ext uri="{9D8B030D-6E8A-4147-A177-3AD203B41FA5}">
                      <a16:colId xmlns:a16="http://schemas.microsoft.com/office/drawing/2014/main" val="2890914984"/>
                    </a:ext>
                  </a:extLst>
                </a:gridCol>
                <a:gridCol w="2923949">
                  <a:extLst>
                    <a:ext uri="{9D8B030D-6E8A-4147-A177-3AD203B41FA5}">
                      <a16:colId xmlns:a16="http://schemas.microsoft.com/office/drawing/2014/main" val="2807421954"/>
                    </a:ext>
                  </a:extLst>
                </a:gridCol>
              </a:tblGrid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Afrique du Sud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Bénin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Burkina Faso</a:t>
                      </a:r>
                      <a:endParaRPr lang="fr-BE" sz="1800" b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444552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Burundi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Bolivie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Cambodge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1063133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Cameroun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Cuba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Ethiopie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076305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Équateur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Guinée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Haïti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762080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Indonésie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Kenya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Madagascar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7044582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Mozambique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424746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Népal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Ouganda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6454387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Palestine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Pérou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Philippines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1808533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 Congo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Rwanda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Sénégal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2203923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Tanzanie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Tunisie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813958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Zimbabwe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36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505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527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L’INTERNATIONAL ET VOUS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E0B7A1-3BEE-EA29-ADFD-FC03F71F0ED5}"/>
              </a:ext>
            </a:extLst>
          </p:cNvPr>
          <p:cNvSpPr txBox="1"/>
          <p:nvPr/>
        </p:nvSpPr>
        <p:spPr>
          <a:xfrm>
            <a:off x="554971" y="1505396"/>
            <a:ext cx="112133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Opportunités de partir à l’étranger avec un financement et un suivi administratif et académique personnalisé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Opportunité d’embellir votre CV avec une ou plusieurs expériences internationales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Opportunité de perfectionner vos connaissances des langues étrangères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Opportunité de vous autonomiser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Opportunité de découvrir des cultures d’enseignement différentes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Opportunité de découvrir une région du monde en y habitant, en y étudiant et en y travaillant</a:t>
            </a:r>
            <a:endParaRPr lang="fr-BE" sz="2400" dirty="0">
              <a:solidFill>
                <a:srgbClr val="085296"/>
              </a:solidFill>
              <a:latin typeface="MetaOT-Norm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96259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97CCE-5ED2-4AE3-8D19-6E33687A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47"/>
            <a:ext cx="10515600" cy="682440"/>
          </a:xfrm>
        </p:spPr>
        <p:txBody>
          <a:bodyPr>
            <a:normAutofit/>
          </a:bodyPr>
          <a:lstStyle/>
          <a:p>
            <a:endParaRPr lang="fr-BE" sz="1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CA4CD6-67CB-47EC-BB5B-B475AA0B3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1235"/>
            <a:ext cx="10515600" cy="539572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u="sng" dirty="0">
                <a:solidFill>
                  <a:schemeClr val="accent1">
                    <a:lumMod val="75000"/>
                  </a:schemeClr>
                </a:solidFill>
              </a:rPr>
              <a:t>Durée du séjour 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Minimum 30 jours calendrier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u="sng" dirty="0">
                <a:solidFill>
                  <a:schemeClr val="accent1">
                    <a:lumMod val="75000"/>
                  </a:schemeClr>
                </a:solidFill>
              </a:rPr>
              <a:t>Financement 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1/ Forfait en fonction de la destination (max. 1735 euros/mois)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2/ pour les </a:t>
            </a:r>
            <a:r>
              <a:rPr lang="fr-FR" dirty="0" err="1"/>
              <a:t>étudiant·es</a:t>
            </a:r>
            <a:r>
              <a:rPr lang="fr-FR" dirty="0"/>
              <a:t> qui bénéficient d’une allocation d’études de la Fédération Wallonie-Bruxelles : allocation supplémentaire pour les frais sur place (max. 330 euros/mois)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73113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371B4-B28B-40FA-AA8A-07714B52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BE" dirty="0"/>
            </a:b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Constitution du dossier</a:t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14B8E5-A1D4-436D-BBD1-ECF183C9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406"/>
            <a:ext cx="10515600" cy="53088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dirty="0"/>
              <a:t>1/ </a:t>
            </a:r>
            <a:r>
              <a:rPr lang="fr-BE" dirty="0">
                <a:solidFill>
                  <a:srgbClr val="000000"/>
                </a:solidFill>
                <a:latin typeface="IntroRegular"/>
              </a:rPr>
              <a:t>L</a:t>
            </a:r>
            <a:r>
              <a:rPr lang="fr-BE" b="0" i="0" dirty="0">
                <a:solidFill>
                  <a:srgbClr val="000000"/>
                </a:solidFill>
                <a:effectLst/>
                <a:latin typeface="IntroRegular"/>
              </a:rPr>
              <a:t>ettre de motivation personnalisée</a:t>
            </a:r>
            <a:endParaRPr lang="fr-BE" dirty="0"/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2/ </a:t>
            </a:r>
            <a:r>
              <a:rPr lang="fr-BE" dirty="0">
                <a:solidFill>
                  <a:srgbClr val="000000"/>
                </a:solidFill>
                <a:latin typeface="IntroRegular"/>
              </a:rPr>
              <a:t>R</a:t>
            </a:r>
            <a:r>
              <a:rPr lang="fr-BE" b="0" i="0" dirty="0">
                <a:solidFill>
                  <a:srgbClr val="000000"/>
                </a:solidFill>
                <a:effectLst/>
                <a:latin typeface="IntroRegular"/>
              </a:rPr>
              <a:t>elevé de notes de la dernière année complète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3/ </a:t>
            </a:r>
            <a:r>
              <a:rPr lang="fr-BE" b="0" i="0" dirty="0">
                <a:solidFill>
                  <a:srgbClr val="000000"/>
                </a:solidFill>
                <a:effectLst/>
                <a:latin typeface="IntroRegular"/>
              </a:rPr>
              <a:t>Lettre de recommandation du responsable académique en Belgique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4/ Si </a:t>
            </a:r>
            <a:r>
              <a:rPr lang="fr-BE" b="0" i="0" dirty="0">
                <a:solidFill>
                  <a:srgbClr val="000000"/>
                </a:solidFill>
                <a:effectLst/>
                <a:latin typeface="IntroRegular"/>
              </a:rPr>
              <a:t>bourse en tant qu’allocataire : preuve de l’obtention d’une bourse d’étude de la Direction des Allocations et prêts d’études (DAPE)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b="1" dirty="0">
                <a:solidFill>
                  <a:srgbClr val="000000"/>
                </a:solidFill>
                <a:latin typeface="IntroRegular"/>
              </a:rPr>
              <a:t>Date limite de candidature </a:t>
            </a:r>
            <a:r>
              <a:rPr lang="fr-BE" dirty="0">
                <a:solidFill>
                  <a:srgbClr val="000000"/>
                </a:solidFill>
                <a:latin typeface="IntroRegular"/>
              </a:rPr>
              <a:t>: </a:t>
            </a:r>
            <a:r>
              <a:rPr lang="fr-BE" sz="2800" b="1" dirty="0">
                <a:solidFill>
                  <a:schemeClr val="accent1">
                    <a:lumMod val="75000"/>
                  </a:schemeClr>
                </a:solidFill>
              </a:rPr>
              <a:t>5 novembre 2025 à 18h</a:t>
            </a:r>
            <a:br>
              <a:rPr lang="fr-BE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BE" b="1" dirty="0">
                <a:solidFill>
                  <a:srgbClr val="000000"/>
                </a:solidFill>
                <a:latin typeface="IntroRegular"/>
              </a:rPr>
              <a:t>Contact : </a:t>
            </a:r>
            <a:r>
              <a:rPr lang="fr-BE" sz="2800" b="1" dirty="0">
                <a:solidFill>
                  <a:schemeClr val="accent1">
                    <a:lumMod val="75000"/>
                  </a:schemeClr>
                </a:solidFill>
              </a:rPr>
              <a:t>financements.international@ulb.be</a:t>
            </a:r>
            <a:endParaRPr lang="fr-BE" dirty="0"/>
          </a:p>
          <a:p>
            <a:pPr marL="0" indent="0">
              <a:lnSpc>
                <a:spcPct val="150000"/>
              </a:lnSpc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20613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46A769-2413-48D1-872F-174EEC905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21890"/>
            <a:ext cx="9144000" cy="2907115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br>
              <a:rPr lang="fr-BE" b="1" dirty="0"/>
            </a:br>
            <a:r>
              <a:rPr lang="fr-BE" sz="2700" b="1" dirty="0"/>
              <a:t>Date de dépôt des projets à l’ULB: </a:t>
            </a:r>
            <a:br>
              <a:rPr lang="fr-BE" sz="3600" dirty="0"/>
            </a:br>
            <a:r>
              <a:rPr lang="fr-BE" sz="3600" b="1" dirty="0">
                <a:solidFill>
                  <a:schemeClr val="accent1">
                    <a:lumMod val="75000"/>
                  </a:schemeClr>
                </a:solidFill>
              </a:rPr>
              <a:t>18 mai 2026 à 12h</a:t>
            </a:r>
            <a:br>
              <a:rPr lang="fr-BE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fr-BE" sz="3600" b="1" dirty="0"/>
            </a:br>
            <a:r>
              <a:rPr lang="fr-BE" sz="2700" b="1" dirty="0"/>
              <a:t>Personne de contact : </a:t>
            </a:r>
            <a:br>
              <a:rPr lang="fr-BE" sz="2700" dirty="0"/>
            </a:br>
            <a:r>
              <a:rPr lang="fr-BE" sz="2700" dirty="0"/>
              <a:t>Clara Olive</a:t>
            </a:r>
            <a:br>
              <a:rPr lang="fr-BE" sz="2700" dirty="0"/>
            </a:br>
            <a:br>
              <a:rPr lang="fr-BE" sz="3600" b="1" dirty="0"/>
            </a:br>
            <a:r>
              <a:rPr lang="fr-BE" sz="3600" b="1" dirty="0"/>
              <a:t> </a:t>
            </a:r>
            <a:r>
              <a:rPr lang="fr-BE" sz="3600" b="1" dirty="0">
                <a:solidFill>
                  <a:schemeClr val="accent1">
                    <a:lumMod val="75000"/>
                  </a:schemeClr>
                </a:solidFill>
              </a:rPr>
              <a:t>financements.international@ulb.be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F54355-221F-4540-9198-0C79B3A9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401" y="6165738"/>
            <a:ext cx="9144000" cy="455509"/>
          </a:xfrm>
        </p:spPr>
        <p:txBody>
          <a:bodyPr>
            <a:normAutofit/>
          </a:bodyPr>
          <a:lstStyle/>
          <a:p>
            <a:pPr algn="r"/>
            <a:r>
              <a:rPr lang="fr-BE" i="1" dirty="0">
                <a:solidFill>
                  <a:schemeClr val="bg1">
                    <a:lumMod val="50000"/>
                  </a:schemeClr>
                </a:solidFill>
              </a:rPr>
              <a:t>Appel pour l’année académique 2026-2027</a:t>
            </a:r>
          </a:p>
          <a:p>
            <a:pPr algn="r"/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FE2F5F-8B40-D699-D054-AF2FE759952D}"/>
              </a:ext>
            </a:extLst>
          </p:cNvPr>
          <p:cNvSpPr txBox="1"/>
          <p:nvPr/>
        </p:nvSpPr>
        <p:spPr>
          <a:xfrm>
            <a:off x="1634837" y="480291"/>
            <a:ext cx="903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accent1">
                    <a:lumMod val="75000"/>
                  </a:schemeClr>
                </a:solidFill>
              </a:rPr>
              <a:t>Microprojets </a:t>
            </a:r>
            <a:r>
              <a:rPr lang="fr-BE" sz="4000" b="1" dirty="0" err="1">
                <a:solidFill>
                  <a:schemeClr val="accent1">
                    <a:lumMod val="75000"/>
                  </a:schemeClr>
                </a:solidFill>
              </a:rPr>
              <a:t>étudiant·es</a:t>
            </a:r>
            <a:endParaRPr lang="fr-BE" sz="4000" dirty="0"/>
          </a:p>
        </p:txBody>
      </p:sp>
      <p:pic>
        <p:nvPicPr>
          <p:cNvPr id="8" name="Image 7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198F6C84-3144-1982-BC1F-46D74118C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47" y="1739905"/>
            <a:ext cx="2385906" cy="10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06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5A08E-789F-42B1-8CB8-AF1AC9B4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550354-5E33-4E44-8F95-B9F593853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3783"/>
            <a:ext cx="10515600" cy="565318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Qu’est-ce qu’un microprojet </a:t>
            </a:r>
            <a:r>
              <a:rPr lang="fr-BE" dirty="0" err="1">
                <a:solidFill>
                  <a:schemeClr val="accent1">
                    <a:lumMod val="75000"/>
                  </a:schemeClr>
                </a:solidFill>
              </a:rPr>
              <a:t>étudiant·es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 ? 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fr-BE" dirty="0"/>
              <a:t>- Financement</a:t>
            </a:r>
            <a:r>
              <a:rPr lang="fr-FR" dirty="0"/>
              <a:t> octroyé à un groupe d’</a:t>
            </a:r>
            <a:r>
              <a:rPr lang="fr-FR" dirty="0" err="1"/>
              <a:t>étudiant·es</a:t>
            </a:r>
            <a:r>
              <a:rPr lang="fr-FR" dirty="0"/>
              <a:t> de l’ULB &amp; un groupe d’</a:t>
            </a:r>
            <a:r>
              <a:rPr lang="fr-FR" dirty="0" err="1"/>
              <a:t>étudiant·es</a:t>
            </a:r>
            <a:r>
              <a:rPr lang="fr-FR" dirty="0"/>
              <a:t> d’une université d’un pays partenaire de l’ARES</a:t>
            </a:r>
          </a:p>
          <a:p>
            <a:pPr algn="just">
              <a:lnSpc>
                <a:spcPct val="200000"/>
              </a:lnSpc>
              <a:buFontTx/>
              <a:buChar char="-"/>
            </a:pPr>
            <a:r>
              <a:rPr lang="fr-FR" dirty="0"/>
              <a:t>Pour monter et réaliser </a:t>
            </a:r>
            <a:r>
              <a:rPr lang="fr-FR" b="1" dirty="0"/>
              <a:t>un projet de coopération sur une thématique de développement durable </a:t>
            </a:r>
            <a:r>
              <a:rPr lang="fr-FR" dirty="0"/>
              <a:t>entre</a:t>
            </a:r>
            <a:r>
              <a:rPr lang="fr-FR" b="1" dirty="0"/>
              <a:t> </a:t>
            </a:r>
            <a:r>
              <a:rPr lang="fr-BE" b="1" i="0" dirty="0">
                <a:solidFill>
                  <a:srgbClr val="000000"/>
                </a:solidFill>
                <a:effectLst/>
                <a:latin typeface="IntroRegular"/>
              </a:rPr>
              <a:t>le 1</a:t>
            </a:r>
            <a:r>
              <a:rPr lang="fr-BE" b="1" i="0" baseline="30000" dirty="0">
                <a:solidFill>
                  <a:srgbClr val="000000"/>
                </a:solidFill>
                <a:effectLst/>
                <a:latin typeface="IntroRegular"/>
              </a:rPr>
              <a:t>er</a:t>
            </a:r>
            <a:r>
              <a:rPr lang="fr-BE" b="1" i="0" dirty="0">
                <a:solidFill>
                  <a:srgbClr val="000000"/>
                </a:solidFill>
                <a:effectLst/>
                <a:latin typeface="IntroRegular"/>
              </a:rPr>
              <a:t> septembre 2026 et le 31 août 2027</a:t>
            </a:r>
            <a:r>
              <a:rPr lang="fr-FR" b="1" dirty="0"/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758650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10A65-50E2-1FBA-4396-1DF58CA8C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31 Pays éligibles</a:t>
            </a:r>
            <a:endParaRPr lang="fr-BE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0D08295-4F72-868F-2179-18E2BC834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75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E4CD8-2FB2-4224-88FF-7FC2927A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98" y="176665"/>
            <a:ext cx="10515600" cy="1325563"/>
          </a:xfrm>
        </p:spPr>
        <p:txBody>
          <a:bodyPr/>
          <a:lstStyle/>
          <a:p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31 Pays éligibles</a:t>
            </a: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5E4C2122-7CEE-4A5C-BBB0-7AB86F9F64F1}"/>
              </a:ext>
            </a:extLst>
          </p:cNvPr>
          <p:cNvGraphicFramePr>
            <a:graphicFrameLocks noGrp="1"/>
          </p:cNvGraphicFramePr>
          <p:nvPr/>
        </p:nvGraphicFramePr>
        <p:xfrm>
          <a:off x="1647526" y="1332090"/>
          <a:ext cx="9139543" cy="5349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8380">
                  <a:extLst>
                    <a:ext uri="{9D8B030D-6E8A-4147-A177-3AD203B41FA5}">
                      <a16:colId xmlns:a16="http://schemas.microsoft.com/office/drawing/2014/main" val="3661272921"/>
                    </a:ext>
                  </a:extLst>
                </a:gridCol>
                <a:gridCol w="3197214">
                  <a:extLst>
                    <a:ext uri="{9D8B030D-6E8A-4147-A177-3AD203B41FA5}">
                      <a16:colId xmlns:a16="http://schemas.microsoft.com/office/drawing/2014/main" val="2890914984"/>
                    </a:ext>
                  </a:extLst>
                </a:gridCol>
                <a:gridCol w="2923949">
                  <a:extLst>
                    <a:ext uri="{9D8B030D-6E8A-4147-A177-3AD203B41FA5}">
                      <a16:colId xmlns:a16="http://schemas.microsoft.com/office/drawing/2014/main" val="2807421954"/>
                    </a:ext>
                  </a:extLst>
                </a:gridCol>
              </a:tblGrid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Afrique du Sud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Bénin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Burkina Faso</a:t>
                      </a:r>
                      <a:endParaRPr lang="fr-BE" sz="1800" b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444552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Burundi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Bolivie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Cambodge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1063133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Cameroun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Cuba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Ethiopie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076305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Équateur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Guinée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Haïti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762080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Indonésie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Kenya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Madagascar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7044582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Mozambique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424746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Népal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Ouganda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6454387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Palestine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Pérou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Philippines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1808533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 Congo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Rwanda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Sénégal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2203923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Tanzanie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Tunisie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813958"/>
                  </a:ext>
                </a:extLst>
              </a:tr>
              <a:tr h="486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Zimbabwe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36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2861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97CCE-5ED2-4AE3-8D19-6E33687A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47"/>
            <a:ext cx="10515600" cy="682440"/>
          </a:xfrm>
        </p:spPr>
        <p:txBody>
          <a:bodyPr>
            <a:normAutofit/>
          </a:bodyPr>
          <a:lstStyle/>
          <a:p>
            <a:endParaRPr lang="fr-BE" sz="1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CA4CD6-67CB-47EC-BB5B-B475AA0B3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1235"/>
            <a:ext cx="10515600" cy="539572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u="sng" dirty="0">
                <a:solidFill>
                  <a:schemeClr val="accent1">
                    <a:lumMod val="75000"/>
                  </a:schemeClr>
                </a:solidFill>
              </a:rPr>
              <a:t>Calendrier 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Projet à réaliser entre le 1</a:t>
            </a:r>
            <a:r>
              <a:rPr lang="fr-BE" baseline="30000" dirty="0"/>
              <a:t>er</a:t>
            </a:r>
            <a:r>
              <a:rPr lang="fr-BE" dirty="0"/>
              <a:t> septembre 2026 et le 31 août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u="sng" dirty="0">
                <a:solidFill>
                  <a:schemeClr val="accent1">
                    <a:lumMod val="75000"/>
                  </a:schemeClr>
                </a:solidFill>
              </a:rPr>
              <a:t>Financement 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Maximum 20.000€ / microprojet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u="sng" dirty="0">
                <a:solidFill>
                  <a:schemeClr val="accent1">
                    <a:lumMod val="75000"/>
                  </a:schemeClr>
                </a:solidFill>
              </a:rPr>
              <a:t>Conditions principales 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fr-BE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- Être </a:t>
            </a:r>
            <a:r>
              <a:rPr lang="fr-BE" dirty="0" err="1"/>
              <a:t>inscrit·es</a:t>
            </a:r>
            <a:r>
              <a:rPr lang="fr-BE" dirty="0"/>
              <a:t> à l’ULB depuis l’introduction jusqu’à la clôture du projet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- Avoir </a:t>
            </a:r>
            <a:r>
              <a:rPr lang="fr-BE" dirty="0" err="1"/>
              <a:t>un·e</a:t>
            </a:r>
            <a:r>
              <a:rPr lang="fr-BE" dirty="0"/>
              <a:t> </a:t>
            </a:r>
            <a:r>
              <a:rPr lang="fr-BE" dirty="0" err="1"/>
              <a:t>promoteur·rice</a:t>
            </a:r>
            <a:r>
              <a:rPr lang="fr-BE" dirty="0"/>
              <a:t> à l’ULB &amp; </a:t>
            </a:r>
            <a:r>
              <a:rPr lang="fr-BE" dirty="0" err="1"/>
              <a:t>un·e</a:t>
            </a:r>
            <a:r>
              <a:rPr lang="fr-BE" dirty="0"/>
              <a:t> promotrice dans l’établissement du pays partenaire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30748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371B4-B28B-40FA-AA8A-07714B52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BE" dirty="0"/>
            </a:b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Constitution du dossier</a:t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14B8E5-A1D4-436D-BBD1-ECF183C9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406"/>
            <a:ext cx="10515600" cy="53088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dirty="0"/>
              <a:t>1/ </a:t>
            </a:r>
            <a:r>
              <a:rPr lang="fr-BE" dirty="0">
                <a:solidFill>
                  <a:srgbClr val="000000"/>
                </a:solidFill>
                <a:latin typeface="IntroRegular"/>
              </a:rPr>
              <a:t>Introduction des candidatures dans la plateforme Giraf (de l’ARES) </a:t>
            </a:r>
            <a:endParaRPr lang="fr-BE" dirty="0"/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2/ </a:t>
            </a:r>
            <a:r>
              <a:rPr lang="fr-BE" dirty="0">
                <a:solidFill>
                  <a:srgbClr val="000000"/>
                </a:solidFill>
                <a:latin typeface="IntroRegular"/>
              </a:rPr>
              <a:t>Soumettre un tableau budgétaire du microprojet reprenant les catégories de frais éligibles (canevas à télécharger sur Giraf)</a:t>
            </a:r>
            <a:endParaRPr lang="fr-BE" b="0" i="0" dirty="0">
              <a:solidFill>
                <a:srgbClr val="000000"/>
              </a:solidFill>
              <a:effectLst/>
              <a:latin typeface="IntroRegular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BE" dirty="0"/>
              <a:t>3/ </a:t>
            </a:r>
            <a:r>
              <a:rPr lang="fr-BE" b="0" i="0" dirty="0">
                <a:solidFill>
                  <a:srgbClr val="000000"/>
                </a:solidFill>
                <a:effectLst/>
                <a:latin typeface="IntroRegular"/>
              </a:rPr>
              <a:t>Déclaration de parrainage remplie par </a:t>
            </a:r>
            <a:r>
              <a:rPr lang="fr-BE" b="0" i="0" dirty="0" err="1">
                <a:solidFill>
                  <a:srgbClr val="000000"/>
                </a:solidFill>
                <a:effectLst/>
                <a:latin typeface="IntroRegular"/>
              </a:rPr>
              <a:t>le·a</a:t>
            </a:r>
            <a:r>
              <a:rPr lang="fr-BE" b="0" i="0" dirty="0">
                <a:solidFill>
                  <a:srgbClr val="000000"/>
                </a:solidFill>
                <a:effectLst/>
                <a:latin typeface="IntroRegular"/>
              </a:rPr>
              <a:t> </a:t>
            </a:r>
            <a:r>
              <a:rPr lang="fr-BE" b="0" i="0" dirty="0" err="1">
                <a:solidFill>
                  <a:srgbClr val="000000"/>
                </a:solidFill>
                <a:effectLst/>
                <a:latin typeface="IntroRegular"/>
              </a:rPr>
              <a:t>promoteur·rice</a:t>
            </a:r>
            <a:r>
              <a:rPr lang="fr-BE" b="0" i="0" dirty="0">
                <a:solidFill>
                  <a:srgbClr val="000000"/>
                </a:solidFill>
                <a:effectLst/>
                <a:latin typeface="IntroRegular"/>
              </a:rPr>
              <a:t> du pays partenaire de l’ARES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b="1" dirty="0">
                <a:solidFill>
                  <a:srgbClr val="000000"/>
                </a:solidFill>
                <a:latin typeface="IntroRegular"/>
              </a:rPr>
              <a:t>Date limite de candidature </a:t>
            </a:r>
            <a:r>
              <a:rPr lang="fr-BE" dirty="0">
                <a:solidFill>
                  <a:srgbClr val="000000"/>
                </a:solidFill>
                <a:latin typeface="IntroRegular"/>
              </a:rPr>
              <a:t>: </a:t>
            </a:r>
            <a:r>
              <a:rPr lang="fr-BE" sz="2800" b="1" dirty="0">
                <a:solidFill>
                  <a:schemeClr val="accent1">
                    <a:lumMod val="75000"/>
                  </a:schemeClr>
                </a:solidFill>
              </a:rPr>
              <a:t>18 mai 2026 à 12h</a:t>
            </a:r>
            <a:br>
              <a:rPr lang="fr-BE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BE" b="1" dirty="0">
                <a:solidFill>
                  <a:srgbClr val="000000"/>
                </a:solidFill>
                <a:latin typeface="IntroRegular"/>
              </a:rPr>
              <a:t>Contact : </a:t>
            </a:r>
            <a:r>
              <a:rPr lang="fr-BE" sz="2800" b="1" dirty="0">
                <a:solidFill>
                  <a:schemeClr val="accent1">
                    <a:lumMod val="75000"/>
                  </a:schemeClr>
                </a:solidFill>
              </a:rPr>
              <a:t>financements.international@ulb.be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11497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89017D-C4B7-4B8D-0D53-610C315BE9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5296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BC8070F6-2FEE-6ABB-8FA4-469966C83CF4}"/>
              </a:ext>
            </a:extLst>
          </p:cNvPr>
          <p:cNvSpPr/>
          <p:nvPr/>
        </p:nvSpPr>
        <p:spPr>
          <a:xfrm>
            <a:off x="5409752" y="0"/>
            <a:ext cx="6811817" cy="6858000"/>
          </a:xfrm>
          <a:custGeom>
            <a:avLst/>
            <a:gdLst>
              <a:gd name="connsiteX0" fmla="*/ 0 w 1416909"/>
              <a:gd name="connsiteY0" fmla="*/ 0 h 1120346"/>
              <a:gd name="connsiteX1" fmla="*/ 1416909 w 1416909"/>
              <a:gd name="connsiteY1" fmla="*/ 0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0 w 1416909"/>
              <a:gd name="connsiteY0" fmla="*/ 0 h 1120346"/>
              <a:gd name="connsiteX1" fmla="*/ 1010193 w 1416909"/>
              <a:gd name="connsiteY1" fmla="*/ 1104457 h 1120346"/>
              <a:gd name="connsiteX2" fmla="*/ 1416909 w 1416909"/>
              <a:gd name="connsiteY2" fmla="*/ 1120346 h 1120346"/>
              <a:gd name="connsiteX3" fmla="*/ 0 w 1416909"/>
              <a:gd name="connsiteY3" fmla="*/ 0 h 1120346"/>
              <a:gd name="connsiteX0" fmla="*/ 451625 w 1461818"/>
              <a:gd name="connsiteY0" fmla="*/ 0 h 1104457"/>
              <a:gd name="connsiteX1" fmla="*/ 1461818 w 1461818"/>
              <a:gd name="connsiteY1" fmla="*/ 1104457 h 1104457"/>
              <a:gd name="connsiteX2" fmla="*/ 0 w 1461818"/>
              <a:gd name="connsiteY2" fmla="*/ 1089667 h 1104457"/>
              <a:gd name="connsiteX3" fmla="*/ 451625 w 1461818"/>
              <a:gd name="connsiteY3" fmla="*/ 0 h 1104457"/>
              <a:gd name="connsiteX0" fmla="*/ 1453678 w 1461818"/>
              <a:gd name="connsiteY0" fmla="*/ 0 h 1157050"/>
              <a:gd name="connsiteX1" fmla="*/ 1461818 w 1461818"/>
              <a:gd name="connsiteY1" fmla="*/ 1157050 h 1157050"/>
              <a:gd name="connsiteX2" fmla="*/ 0 w 1461818"/>
              <a:gd name="connsiteY2" fmla="*/ 1142260 h 1157050"/>
              <a:gd name="connsiteX3" fmla="*/ 1453678 w 1461818"/>
              <a:gd name="connsiteY3" fmla="*/ 0 h 1157050"/>
              <a:gd name="connsiteX0" fmla="*/ 1754294 w 1762434"/>
              <a:gd name="connsiteY0" fmla="*/ 0 h 1159791"/>
              <a:gd name="connsiteX1" fmla="*/ 1762434 w 1762434"/>
              <a:gd name="connsiteY1" fmla="*/ 1157050 h 1159791"/>
              <a:gd name="connsiteX2" fmla="*/ 0 w 1762434"/>
              <a:gd name="connsiteY2" fmla="*/ 1159791 h 1159791"/>
              <a:gd name="connsiteX3" fmla="*/ 1754294 w 1762434"/>
              <a:gd name="connsiteY3" fmla="*/ 0 h 115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434" h="1159791">
                <a:moveTo>
                  <a:pt x="1754294" y="0"/>
                </a:moveTo>
                <a:cubicBezTo>
                  <a:pt x="1757007" y="385683"/>
                  <a:pt x="1759721" y="771367"/>
                  <a:pt x="1762434" y="1157050"/>
                </a:cubicBezTo>
                <a:lnTo>
                  <a:pt x="0" y="1159791"/>
                </a:lnTo>
                <a:lnTo>
                  <a:pt x="175429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4038" t="-520" r="-15154" b="-19383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5ED2E0-ACA8-8BBF-7D60-C7979B936762}"/>
              </a:ext>
            </a:extLst>
          </p:cNvPr>
          <p:cNvSpPr txBox="1"/>
          <p:nvPr/>
        </p:nvSpPr>
        <p:spPr>
          <a:xfrm>
            <a:off x="540187" y="1681717"/>
            <a:ext cx="80087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  <a:t>Séjours de longue durée</a:t>
            </a:r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  <a:p>
            <a:br>
              <a:rPr lang="fr-FR" sz="6000" spc="300" dirty="0">
                <a:solidFill>
                  <a:schemeClr val="bg1"/>
                </a:solidFill>
                <a:latin typeface="MetaOT-Book" panose="020B0504030101020102" pitchFamily="34" charset="77"/>
              </a:rPr>
            </a:br>
            <a:endParaRPr lang="fr-FR" sz="6000" spc="300" dirty="0">
              <a:solidFill>
                <a:schemeClr val="bg1"/>
              </a:solidFill>
              <a:latin typeface="MetaOT-Book" panose="020B0504030101020102" pitchFamily="34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CA2194C-D84B-0D66-3665-28BC5F852440}"/>
              </a:ext>
            </a:extLst>
          </p:cNvPr>
          <p:cNvCxnSpPr>
            <a:cxnSpLocks/>
          </p:cNvCxnSpPr>
          <p:nvPr/>
        </p:nvCxnSpPr>
        <p:spPr>
          <a:xfrm>
            <a:off x="1600200" y="6225755"/>
            <a:ext cx="100516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9366B8CA-7529-CBB9-1A37-89B0DEB23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345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536699" y="1801934"/>
            <a:ext cx="101659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Reconnaissance académique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Equivalences de cours à trouver (consignes par faculté/filière) -&gt; Learning Agreement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Notes converties (grades ECTS)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2</a:t>
            </a:r>
            <a:r>
              <a:rPr lang="fr-BE" sz="2000" i="0" baseline="3000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ème</a:t>
            </a:r>
            <a:r>
              <a:rPr lang="fr-BE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 session sur place sauf solution à distance</a:t>
            </a:r>
          </a:p>
          <a:p>
            <a:pPr algn="l" fontAlgn="base"/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Durée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Un quadrimestre entier ou une année entière (dépend des facultés et filières)</a:t>
            </a: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Destinations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Carte des destinations : </a:t>
            </a: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  <a:hlinkClick r:id="rId4"/>
              </a:rPr>
              <a:t>https://www.ulb.be/fr/partir-en-echange/avant-le-depart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Limité par filière/domaine d’études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Destinations CIVIS accessibles à tous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Hors-Europe : plusieurs conventions institutionnelles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4491318" y="361598"/>
            <a:ext cx="721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Séjours d’étude – longue durée</a:t>
            </a:r>
          </a:p>
        </p:txBody>
      </p:sp>
    </p:spTree>
    <p:extLst>
      <p:ext uri="{BB962C8B-B14F-4D97-AF65-F5344CB8AC3E}">
        <p14:creationId xmlns:p14="http://schemas.microsoft.com/office/powerpoint/2010/main" val="221033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527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2804031" y="422865"/>
            <a:ext cx="639046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fr-BE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Se former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Découvrir par soi-même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Voyager autrement</a:t>
            </a:r>
          </a:p>
          <a:p>
            <a:pPr algn="ctr" fontAlgn="base"/>
            <a:r>
              <a:rPr lang="fr-BE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Développer ses relations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Développer son autonomie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S’ouvrir l’esprit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Améliorer son employabilité</a:t>
            </a:r>
          </a:p>
          <a:p>
            <a:pPr algn="ctr" fontAlgn="base"/>
            <a:r>
              <a:rPr lang="fr-BE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Vivre autrement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Découvrir d’autres cultures</a:t>
            </a:r>
          </a:p>
          <a:p>
            <a:pPr algn="ctr" fontAlgn="base"/>
            <a:r>
              <a:rPr lang="fr-BE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Développer des compétences transversales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Apprendre une autre langue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Sortir de sa routine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Se challenger</a:t>
            </a:r>
          </a:p>
          <a:p>
            <a:pPr algn="ctr" fontAlgn="base"/>
            <a:r>
              <a:rPr lang="fr-BE" sz="24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S’inspirer</a:t>
            </a:r>
          </a:p>
          <a:p>
            <a:pPr algn="ctr" fontAlgn="base"/>
            <a:r>
              <a:rPr lang="fr-BE" sz="2400" dirty="0">
                <a:solidFill>
                  <a:srgbClr val="085296"/>
                </a:solidFill>
                <a:latin typeface="MetaOT-Norm" panose="020B0504030101020102" pitchFamily="34" charset="77"/>
              </a:rPr>
              <a:t>Inspirer les autres</a:t>
            </a:r>
          </a:p>
          <a:p>
            <a:pPr algn="l" fontAlgn="base"/>
            <a:endParaRPr lang="fr-BE" sz="240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8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56D1A3-D333-1963-9EEF-ECC1CBC16E3E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POURQUOI ?</a:t>
            </a:r>
          </a:p>
        </p:txBody>
      </p:sp>
    </p:spTree>
    <p:extLst>
      <p:ext uri="{BB962C8B-B14F-4D97-AF65-F5344CB8AC3E}">
        <p14:creationId xmlns:p14="http://schemas.microsoft.com/office/powerpoint/2010/main" val="12547046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5AA9F7-8996-01BE-3C91-8AF69B5AB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233362"/>
            <a:ext cx="98488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629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4491318" y="361598"/>
            <a:ext cx="721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Séjours d’étude – longue durée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9AE2DF-60A2-E5D9-F316-4210A5227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882" y="1321588"/>
            <a:ext cx="7719443" cy="49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9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4491318" y="361598"/>
            <a:ext cx="721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Séjours d’étude – longue durée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03FF95-22C8-99F3-AFE3-34B8BBD7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532" y="1337095"/>
            <a:ext cx="8462676" cy="476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606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536699" y="1801934"/>
            <a:ext cx="101659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Procédure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Candidature en faculté uniquement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Postuler au </a:t>
            </a:r>
            <a:r>
              <a:rPr lang="fr-BE" sz="2000" dirty="0" err="1">
                <a:solidFill>
                  <a:srgbClr val="085296"/>
                </a:solidFill>
                <a:latin typeface="MetaOT-Norm" panose="020B0504030101020102" pitchFamily="34" charset="77"/>
              </a:rPr>
              <a:t>Q1</a:t>
            </a: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 pour un départ au </a:t>
            </a:r>
            <a:r>
              <a:rPr lang="fr-BE" sz="2000" dirty="0" err="1">
                <a:solidFill>
                  <a:srgbClr val="085296"/>
                </a:solidFill>
                <a:latin typeface="MetaOT-Norm" panose="020B0504030101020102" pitchFamily="34" charset="77"/>
              </a:rPr>
              <a:t>Q1</a:t>
            </a: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 ou </a:t>
            </a:r>
            <a:r>
              <a:rPr lang="fr-BE" sz="2000" dirty="0" err="1">
                <a:solidFill>
                  <a:srgbClr val="085296"/>
                </a:solidFill>
                <a:latin typeface="MetaOT-Norm" panose="020B0504030101020102" pitchFamily="34" charset="77"/>
              </a:rPr>
              <a:t>Q2</a:t>
            </a: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 l’année académique suivante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Sélection hors-Europe en décembre-janvier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Sélection Erasmus+ et conventions facultaires en février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Consultez l’UV, le site de la faculté ou contactez le responsable Erasmus de votre filière : </a:t>
            </a: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  <a:hlinkClick r:id="rId4"/>
              </a:rPr>
              <a:t>https://www.ulb.be/fr/partir-ou-venir-en-echange/vos-contacts-mobilite-en-faculte</a:t>
            </a: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Procédure, 2</a:t>
            </a:r>
            <a:r>
              <a:rPr lang="fr-BE" sz="2000" b="1" i="0" baseline="3000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ème</a:t>
            </a:r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 partie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Dossier pour l’université partenaire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VISA (pour séjours hors-Europe)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Test de langue à valider ?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Réservation des tickets de voyage – Assurance annulation ?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Réussite de l’année en cours (conditions par filière)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4491318" y="361598"/>
            <a:ext cx="721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Séjours d’étude – longue durée</a:t>
            </a:r>
          </a:p>
        </p:txBody>
      </p:sp>
    </p:spTree>
    <p:extLst>
      <p:ext uri="{BB962C8B-B14F-4D97-AF65-F5344CB8AC3E}">
        <p14:creationId xmlns:p14="http://schemas.microsoft.com/office/powerpoint/2010/main" val="16067913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315766" y="1243337"/>
            <a:ext cx="1016598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Financement Erasmus+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Bourse automatique et </a:t>
            </a:r>
            <a:r>
              <a:rPr lang="fr-BE" sz="2000" u="sng" dirty="0">
                <a:solidFill>
                  <a:srgbClr val="085296"/>
                </a:solidFill>
                <a:latin typeface="MetaOT-Norm" panose="020B0504030101020102" pitchFamily="34" charset="77"/>
              </a:rPr>
              <a:t>garantie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70% versé à la signature du contrat, solde en fin de séjour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Lié à la mise en ordre du dossier Erasmus+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Montant mensuel :</a:t>
            </a:r>
          </a:p>
          <a:p>
            <a:pPr algn="l" fontAlgn="base"/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                   </a:t>
            </a:r>
          </a:p>
          <a:p>
            <a:pPr algn="l" fontAlgn="base"/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                   +</a:t>
            </a:r>
          </a:p>
          <a:p>
            <a:pPr algn="l" fontAlgn="base"/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Forfait transport :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4491318" y="361598"/>
            <a:ext cx="721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Séjours d’étude – longue durée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686D3C-A948-F738-47AE-93BF22068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438" y="2690381"/>
            <a:ext cx="6980796" cy="13106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220097-DBFB-E45F-CBB2-68DB9A280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438" y="4001061"/>
            <a:ext cx="5562327" cy="215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391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411858" y="1757110"/>
            <a:ext cx="102908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Financement FAMES (Hors-Europe)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Bourse non automatique et non garantie (demande de bourse en avril/mai), sauf prioritaires 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85296"/>
                </a:solidFill>
                <a:latin typeface="MetaOT-Norm" panose="020B0504030101020102" pitchFamily="34" charset="77"/>
              </a:rPr>
              <a:t>Etudiants à moins d’opportunités (AMO)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85296"/>
                </a:solidFill>
                <a:latin typeface="MetaOT-Norm" panose="020B0504030101020102" pitchFamily="34" charset="77"/>
              </a:rPr>
              <a:t>Etudiants de l’ISTI en russe, chinois, arabe (obligation de départ hors-Europe)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85296"/>
                </a:solidFill>
                <a:latin typeface="MetaOT-Norm" panose="020B0504030101020102" pitchFamily="34" charset="77"/>
              </a:rPr>
              <a:t>Destinations privilégiées (Glasgow, Uni Lausanne, partenaires africains de CIVIS</a:t>
            </a: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b="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NON- AMO : Montant mensuel de 700€/mois, </a:t>
            </a:r>
            <a:r>
              <a:rPr lang="fr-BE" sz="20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limité à 4 mois par quadrimestre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AMO : Montant mensuel de 950€/mois, </a:t>
            </a:r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non limité </a:t>
            </a: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+ forfait transport :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4491318" y="361598"/>
            <a:ext cx="721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Séjours d’étude – longue durée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CD87ED-6D47-A17A-2CC9-45EFE8529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464" y="3899648"/>
            <a:ext cx="5402863" cy="24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931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471042" y="1766075"/>
            <a:ext cx="101659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Financement Suisse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Bourse versée par la Suisse (SEMP)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Complément (2 mois de bourse FAMES) selon la procédure FAMES (non garanti)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fontAlgn="base"/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Financement </a:t>
            </a:r>
            <a:r>
              <a:rPr lang="fr-BE" sz="2000" b="1" dirty="0" err="1">
                <a:solidFill>
                  <a:srgbClr val="085296"/>
                </a:solidFill>
                <a:latin typeface="MetaOT-Norm" panose="020B0504030101020102" pitchFamily="34" charset="77"/>
              </a:rPr>
              <a:t>Belgica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Bourse automatique et garantie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endParaRPr lang="fr-BE" sz="2000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dirty="0">
              <a:solidFill>
                <a:schemeClr val="accent1">
                  <a:lumMod val="50000"/>
                </a:schemeClr>
              </a:solidFill>
              <a:latin typeface="MetaOT-Norm" panose="020B0504030101020102" pitchFamily="34" charset="77"/>
            </a:endParaRPr>
          </a:p>
          <a:p>
            <a:pPr algn="ctr" fontAlgn="base"/>
            <a:r>
              <a:rPr lang="fr-BE" sz="2800" b="1" dirty="0">
                <a:solidFill>
                  <a:schemeClr val="accent1">
                    <a:lumMod val="50000"/>
                  </a:schemeClr>
                </a:solidFill>
                <a:latin typeface="MetaOT-Norm" panose="020B0504030101020102" pitchFamily="34" charset="77"/>
              </a:rPr>
              <a:t>Maximum 12 mois de bourse Erasmus+ par cycle et 12 mois de bourses FAMES/</a:t>
            </a:r>
            <a:r>
              <a:rPr lang="fr-BE" sz="2800" b="1" dirty="0" err="1">
                <a:solidFill>
                  <a:schemeClr val="accent1">
                    <a:lumMod val="50000"/>
                  </a:schemeClr>
                </a:solidFill>
                <a:latin typeface="MetaOT-Norm" panose="020B0504030101020102" pitchFamily="34" charset="77"/>
              </a:rPr>
              <a:t>Belgica</a:t>
            </a:r>
            <a:r>
              <a:rPr lang="fr-BE" sz="2800" b="1" dirty="0">
                <a:solidFill>
                  <a:schemeClr val="accent1">
                    <a:lumMod val="50000"/>
                  </a:schemeClr>
                </a:solidFill>
                <a:latin typeface="MetaOT-Norm" panose="020B0504030101020102" pitchFamily="34" charset="77"/>
              </a:rPr>
              <a:t> par cycle</a:t>
            </a: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4491318" y="361598"/>
            <a:ext cx="721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Séjours d’étude – longue durée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9ABD26-D6E8-C4DB-D151-32C11F9EA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423" y="3706529"/>
            <a:ext cx="9307224" cy="13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37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426867-BAC3-5ED3-B337-C66A07604E58}"/>
              </a:ext>
            </a:extLst>
          </p:cNvPr>
          <p:cNvSpPr txBox="1"/>
          <p:nvPr/>
        </p:nvSpPr>
        <p:spPr>
          <a:xfrm>
            <a:off x="1536699" y="1801934"/>
            <a:ext cx="101659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BE" sz="2000" b="1" dirty="0">
                <a:solidFill>
                  <a:srgbClr val="085296"/>
                </a:solidFill>
                <a:latin typeface="MetaOT-Norm" panose="020B0504030101020102" pitchFamily="34" charset="77"/>
              </a:rPr>
              <a:t>Préparation</a:t>
            </a:r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Apprentissage de la langue ou séjour en français ?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Recherche de logement, quels quartiers, quel coût ? Résidence universitaire ou non ?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Prendre rendez-vous avec le Service Social Etudiant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Découverte de la culture, quelles particularités, quelles interdictions ?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Planification de voyages sur place, découverte du pays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Prévenir sa mutuelle (carte européenne d’assistance maladie)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Rejoindre la section ESN locale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Participer au Cocktail des Ambassadeurs, se créer un réseau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Vérifier les frais de retrait à l’étranger, prévoir une solution sans frais pour recevoir la bourse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Scanner vos documents (carte d’identité, carte de banque), au cas où</a:t>
            </a:r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BE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Ne pas oublier de vous réinscrire à l’ULB !</a:t>
            </a: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1" dirty="0">
              <a:solidFill>
                <a:srgbClr val="085296"/>
              </a:solidFill>
              <a:latin typeface="MetaOT-Norm" panose="020B0504030101020102" pitchFamily="34" charset="77"/>
            </a:endParaRPr>
          </a:p>
          <a:p>
            <a:pPr algn="l" fontAlgn="base"/>
            <a:endParaRPr lang="fr-BE" sz="2000" b="1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12D78-F03D-C0A0-DDB9-A1040C343831}"/>
              </a:ext>
            </a:extLst>
          </p:cNvPr>
          <p:cNvSpPr txBox="1"/>
          <p:nvPr/>
        </p:nvSpPr>
        <p:spPr>
          <a:xfrm>
            <a:off x="4491318" y="361598"/>
            <a:ext cx="721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Séjours d’étude – longue durée</a:t>
            </a:r>
          </a:p>
        </p:txBody>
      </p:sp>
    </p:spTree>
    <p:extLst>
      <p:ext uri="{BB962C8B-B14F-4D97-AF65-F5344CB8AC3E}">
        <p14:creationId xmlns:p14="http://schemas.microsoft.com/office/powerpoint/2010/main" val="28964013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5147" y="163436"/>
            <a:ext cx="880943" cy="880943"/>
          </a:xfrm>
          <a:custGeom>
            <a:avLst/>
            <a:gdLst/>
            <a:ahLst/>
            <a:cxnLst/>
            <a:rect l="l" t="t" r="r" b="b"/>
            <a:pathLst>
              <a:path w="1321415" h="1321415">
                <a:moveTo>
                  <a:pt x="0" y="0"/>
                </a:moveTo>
                <a:lnTo>
                  <a:pt x="1321415" y="0"/>
                </a:lnTo>
                <a:lnTo>
                  <a:pt x="1321415" y="1321414"/>
                </a:lnTo>
                <a:lnTo>
                  <a:pt x="0" y="1321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800" noProof="0" dirty="0"/>
          </a:p>
        </p:txBody>
      </p:sp>
      <p:sp>
        <p:nvSpPr>
          <p:cNvPr id="5" name="Freeform 5"/>
          <p:cNvSpPr/>
          <p:nvPr/>
        </p:nvSpPr>
        <p:spPr>
          <a:xfrm>
            <a:off x="5842000" y="1084489"/>
            <a:ext cx="507996" cy="517492"/>
          </a:xfrm>
          <a:custGeom>
            <a:avLst/>
            <a:gdLst/>
            <a:ahLst/>
            <a:cxnLst/>
            <a:rect l="l" t="t" r="r" b="b"/>
            <a:pathLst>
              <a:path w="834273" h="849866">
                <a:moveTo>
                  <a:pt x="0" y="0"/>
                </a:moveTo>
                <a:lnTo>
                  <a:pt x="834272" y="0"/>
                </a:lnTo>
                <a:lnTo>
                  <a:pt x="834272" y="849867"/>
                </a:lnTo>
                <a:lnTo>
                  <a:pt x="0" y="8498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800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4164308" y="484214"/>
            <a:ext cx="3863380" cy="57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67"/>
              </a:lnSpc>
            </a:pPr>
            <a:r>
              <a:rPr lang="fr-BE" sz="3334" b="1" noProof="0" dirty="0">
                <a:solidFill>
                  <a:srgbClr val="004D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NOUS CONTACTER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AF37B7F-C06E-BE2E-7C23-758A287E8C9C}"/>
              </a:ext>
            </a:extLst>
          </p:cNvPr>
          <p:cNvSpPr/>
          <p:nvPr/>
        </p:nvSpPr>
        <p:spPr>
          <a:xfrm>
            <a:off x="0" y="6564462"/>
            <a:ext cx="12192000" cy="304642"/>
          </a:xfrm>
          <a:custGeom>
            <a:avLst/>
            <a:gdLst/>
            <a:ahLst/>
            <a:cxnLst/>
            <a:rect l="l" t="t" r="r" b="b"/>
            <a:pathLst>
              <a:path w="18434503" h="428387">
                <a:moveTo>
                  <a:pt x="0" y="0"/>
                </a:moveTo>
                <a:lnTo>
                  <a:pt x="18434503" y="0"/>
                </a:lnTo>
                <a:lnTo>
                  <a:pt x="18434503" y="428386"/>
                </a:lnTo>
                <a:lnTo>
                  <a:pt x="0" y="428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341" b="-1634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800" noProof="0" dirty="0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8977874B-2804-DCB3-EA84-FEC3753F0C72}"/>
              </a:ext>
            </a:extLst>
          </p:cNvPr>
          <p:cNvSpPr/>
          <p:nvPr/>
        </p:nvSpPr>
        <p:spPr>
          <a:xfrm>
            <a:off x="4335558" y="1683301"/>
            <a:ext cx="3488995" cy="767579"/>
          </a:xfrm>
          <a:custGeom>
            <a:avLst/>
            <a:gdLst/>
            <a:ahLst/>
            <a:cxnLst/>
            <a:rect l="l" t="t" r="r" b="b"/>
            <a:pathLst>
              <a:path w="5233493" h="1151369">
                <a:moveTo>
                  <a:pt x="0" y="0"/>
                </a:moveTo>
                <a:lnTo>
                  <a:pt x="5233494" y="0"/>
                </a:lnTo>
                <a:lnTo>
                  <a:pt x="5233494" y="1151368"/>
                </a:lnTo>
                <a:lnTo>
                  <a:pt x="0" y="115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800" noProof="0" dirty="0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9FEA0AAD-F004-8069-32F8-8A02886F3E03}"/>
              </a:ext>
            </a:extLst>
          </p:cNvPr>
          <p:cNvSpPr/>
          <p:nvPr/>
        </p:nvSpPr>
        <p:spPr>
          <a:xfrm>
            <a:off x="4335558" y="2644229"/>
            <a:ext cx="3488995" cy="771940"/>
          </a:xfrm>
          <a:custGeom>
            <a:avLst/>
            <a:gdLst/>
            <a:ahLst/>
            <a:cxnLst/>
            <a:rect l="l" t="t" r="r" b="b"/>
            <a:pathLst>
              <a:path w="5233493" h="1157910">
                <a:moveTo>
                  <a:pt x="0" y="0"/>
                </a:moveTo>
                <a:lnTo>
                  <a:pt x="5233494" y="0"/>
                </a:lnTo>
                <a:lnTo>
                  <a:pt x="5233494" y="1157910"/>
                </a:lnTo>
                <a:lnTo>
                  <a:pt x="0" y="11579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800" noProof="0" dirty="0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D6EA2140-E281-FF2B-67DA-BF3E372BF8FE}"/>
              </a:ext>
            </a:extLst>
          </p:cNvPr>
          <p:cNvSpPr/>
          <p:nvPr/>
        </p:nvSpPr>
        <p:spPr>
          <a:xfrm>
            <a:off x="4335558" y="3609520"/>
            <a:ext cx="3488995" cy="767579"/>
          </a:xfrm>
          <a:custGeom>
            <a:avLst/>
            <a:gdLst/>
            <a:ahLst/>
            <a:cxnLst/>
            <a:rect l="l" t="t" r="r" b="b"/>
            <a:pathLst>
              <a:path w="5233493" h="1151369">
                <a:moveTo>
                  <a:pt x="0" y="0"/>
                </a:moveTo>
                <a:lnTo>
                  <a:pt x="5233494" y="0"/>
                </a:lnTo>
                <a:lnTo>
                  <a:pt x="5233494" y="1151369"/>
                </a:lnTo>
                <a:lnTo>
                  <a:pt x="0" y="11513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800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AF5308-038E-7475-3514-F8B3BF220639}"/>
              </a:ext>
            </a:extLst>
          </p:cNvPr>
          <p:cNvSpPr/>
          <p:nvPr/>
        </p:nvSpPr>
        <p:spPr>
          <a:xfrm>
            <a:off x="4382874" y="4563057"/>
            <a:ext cx="3394363" cy="71251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dist="38100" dir="2700000">
              <a:srgbClr val="000000">
                <a:alpha val="6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800" noProof="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91B452E-12A2-E0EC-E99E-BCB270270776}"/>
              </a:ext>
            </a:extLst>
          </p:cNvPr>
          <p:cNvSpPr txBox="1"/>
          <p:nvPr/>
        </p:nvSpPr>
        <p:spPr>
          <a:xfrm>
            <a:off x="4800598" y="4772820"/>
            <a:ext cx="25908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1600" noProof="0" dirty="0">
                <a:solidFill>
                  <a:schemeClr val="bg1"/>
                </a:solidFill>
                <a:ea typeface="Calibri"/>
                <a:cs typeface="Calibri"/>
              </a:rPr>
              <a:t>Bip@ulb.be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EB23303-1D0C-CDDB-66C6-D9DE6DB40940}"/>
              </a:ext>
            </a:extLst>
          </p:cNvPr>
          <p:cNvSpPr/>
          <p:nvPr/>
        </p:nvSpPr>
        <p:spPr>
          <a:xfrm>
            <a:off x="4382874" y="5565777"/>
            <a:ext cx="3394363" cy="712519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63500" dist="38100" dir="2700000">
              <a:srgbClr val="000000">
                <a:alpha val="6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800" noProof="0" dirty="0"/>
          </a:p>
        </p:txBody>
      </p:sp>
      <p:sp>
        <p:nvSpPr>
          <p:cNvPr id="3" name="ZoneTexte 2">
            <a:hlinkClick r:id="rId10"/>
            <a:extLst>
              <a:ext uri="{FF2B5EF4-FFF2-40B4-BE49-F238E27FC236}">
                <a16:creationId xmlns:a16="http://schemas.microsoft.com/office/drawing/2014/main" id="{570F7367-4451-9343-3CEB-D29680CB2A14}"/>
              </a:ext>
            </a:extLst>
          </p:cNvPr>
          <p:cNvSpPr txBox="1"/>
          <p:nvPr/>
        </p:nvSpPr>
        <p:spPr>
          <a:xfrm>
            <a:off x="5710680" y="5773511"/>
            <a:ext cx="1407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@erasmusulb</a:t>
            </a:r>
            <a:endParaRPr lang="fr-BE" sz="16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Image 37" descr="Une image contenant cercle, Graphique, noir et blanc, symbole&#10;&#10;Le contenu généré par l’IA peut être incorrect.">
            <a:extLst>
              <a:ext uri="{FF2B5EF4-FFF2-40B4-BE49-F238E27FC236}">
                <a16:creationId xmlns:a16="http://schemas.microsoft.com/office/drawing/2014/main" id="{8BEF66C7-F9CC-44F7-CD84-B4B0D10EF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5728211"/>
            <a:ext cx="383616" cy="38361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136DEA-381F-4D12-3FAF-2C1BD33B5B39}"/>
              </a:ext>
            </a:extLst>
          </p:cNvPr>
          <p:cNvSpPr/>
          <p:nvPr/>
        </p:nvSpPr>
        <p:spPr>
          <a:xfrm>
            <a:off x="9773078" y="4179044"/>
            <a:ext cx="1932783" cy="1932783"/>
          </a:xfrm>
          <a:prstGeom prst="round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cmpd="sng">
            <a:gradFill>
              <a:gsLst>
                <a:gs pos="0">
                  <a:srgbClr val="8249BE"/>
                </a:gs>
                <a:gs pos="47000">
                  <a:srgbClr val="C33194"/>
                </a:gs>
                <a:gs pos="83000">
                  <a:srgbClr val="DB426A"/>
                </a:gs>
                <a:gs pos="100000">
                  <a:srgbClr val="F48846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srgbClr val="F4884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800" noProof="0" dirty="0"/>
          </a:p>
        </p:txBody>
      </p:sp>
      <p:sp>
        <p:nvSpPr>
          <p:cNvPr id="2" name="ZoneTexte 1">
            <a:hlinkClick r:id="rId10"/>
            <a:extLst>
              <a:ext uri="{FF2B5EF4-FFF2-40B4-BE49-F238E27FC236}">
                <a16:creationId xmlns:a16="http://schemas.microsoft.com/office/drawing/2014/main" id="{A803B3F3-1239-D6EA-3852-205709E447A1}"/>
              </a:ext>
            </a:extLst>
          </p:cNvPr>
          <p:cNvSpPr txBox="1"/>
          <p:nvPr/>
        </p:nvSpPr>
        <p:spPr>
          <a:xfrm>
            <a:off x="9855200" y="364844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noProof="0" dirty="0">
                <a:solidFill>
                  <a:srgbClr val="004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@erasmusulb</a:t>
            </a:r>
          </a:p>
        </p:txBody>
      </p:sp>
    </p:spTree>
    <p:extLst>
      <p:ext uri="{BB962C8B-B14F-4D97-AF65-F5344CB8AC3E}">
        <p14:creationId xmlns:p14="http://schemas.microsoft.com/office/powerpoint/2010/main" val="377190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52755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456D1A3-D333-1963-9EEF-ECC1CBC16E3E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POURQUOI ?</a:t>
            </a:r>
          </a:p>
        </p:txBody>
      </p:sp>
      <p:pic>
        <p:nvPicPr>
          <p:cNvPr id="1026" name="Picture 2" descr="Icône De Projecteur De Film Ou De Théâtre Illustration De Dessin Animé De  L'icône De Vecteur De Projecteur De Film Ou De Théâtre Pour Le Web |  Vecteur Premium">
            <a:extLst>
              <a:ext uri="{FF2B5EF4-FFF2-40B4-BE49-F238E27FC236}">
                <a16:creationId xmlns:a16="http://schemas.microsoft.com/office/drawing/2014/main" id="{A8008E04-290E-BA10-C441-49E15DE1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7928" y="1344823"/>
            <a:ext cx="1811008" cy="181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ône De Projecteur De Film Ou De Théâtre Illustration De Dessin Animé De  L'icône De Vecteur De Projecteur De Film Ou De Théâtre Pour Le Web |  Vecteur Premium">
            <a:extLst>
              <a:ext uri="{FF2B5EF4-FFF2-40B4-BE49-F238E27FC236}">
                <a16:creationId xmlns:a16="http://schemas.microsoft.com/office/drawing/2014/main" id="{76F0C3B8-1C15-99F0-41ED-AC2320AA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966" y="1344823"/>
            <a:ext cx="1811008" cy="181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54C8F729-30C2-B9B2-390F-2E7B1647C4D6}"/>
              </a:ext>
            </a:extLst>
          </p:cNvPr>
          <p:cNvSpPr/>
          <p:nvPr/>
        </p:nvSpPr>
        <p:spPr>
          <a:xfrm rot="1671818">
            <a:off x="3511735" y="3031972"/>
            <a:ext cx="5646145" cy="20841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4800" dirty="0"/>
              <a:t>ULB</a:t>
            </a:r>
            <a:endParaRPr lang="fr-BE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C2227E42-68F7-E808-FD1E-55712B7C9088}"/>
              </a:ext>
            </a:extLst>
          </p:cNvPr>
          <p:cNvSpPr/>
          <p:nvPr/>
        </p:nvSpPr>
        <p:spPr>
          <a:xfrm rot="19928182" flipH="1">
            <a:off x="3274747" y="3064778"/>
            <a:ext cx="5346343" cy="208417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ERASMUS</a:t>
            </a:r>
            <a:endParaRPr lang="fr-BE" sz="1000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19E6A107-EFB9-D8B6-5DB3-C9C7402109DC}"/>
              </a:ext>
            </a:extLst>
          </p:cNvPr>
          <p:cNvSpPr/>
          <p:nvPr/>
        </p:nvSpPr>
        <p:spPr>
          <a:xfrm rot="1671818">
            <a:off x="3511736" y="3031972"/>
            <a:ext cx="5646145" cy="208417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4800" dirty="0"/>
              <a:t>ULB++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2211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8EF4-E792-6474-1109-F6163FBD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3" y="422865"/>
            <a:ext cx="2314718" cy="72013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AF26B8-E4BD-9377-21DA-3C321F6CD2C7}"/>
              </a:ext>
            </a:extLst>
          </p:cNvPr>
          <p:cNvCxnSpPr>
            <a:cxnSpLocks/>
          </p:cNvCxnSpPr>
          <p:nvPr/>
        </p:nvCxnSpPr>
        <p:spPr>
          <a:xfrm>
            <a:off x="1536700" y="6333611"/>
            <a:ext cx="101659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9702BB-E75E-D414-8694-D3E02CEB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971" y="5476724"/>
            <a:ext cx="856887" cy="856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F2E1B-6505-8BFF-60F2-74863CB1AE23}"/>
              </a:ext>
            </a:extLst>
          </p:cNvPr>
          <p:cNvSpPr txBox="1"/>
          <p:nvPr/>
        </p:nvSpPr>
        <p:spPr>
          <a:xfrm>
            <a:off x="5566501" y="361598"/>
            <a:ext cx="613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pc="300" dirty="0">
                <a:solidFill>
                  <a:srgbClr val="085296"/>
                </a:solidFill>
                <a:latin typeface="MetaOT-Light" panose="020B0504030101020102" pitchFamily="34" charset="77"/>
              </a:rPr>
              <a:t>QUELLES OPTIONS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D3A6E9-3173-A139-C995-512247DB8C6C}"/>
              </a:ext>
            </a:extLst>
          </p:cNvPr>
          <p:cNvSpPr txBox="1"/>
          <p:nvPr/>
        </p:nvSpPr>
        <p:spPr>
          <a:xfrm>
            <a:off x="1536699" y="1620519"/>
            <a:ext cx="101659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fr-BE" sz="2800" b="1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En Europe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Erasmus+ « classique » d’un quadrimestre ou une année (certaines facultés)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Erasmus+ avec diplôme conjoint, double diplôme (certaines facultés)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Erasmus </a:t>
            </a:r>
            <a:r>
              <a:rPr lang="fr-FR" sz="2000" i="0" dirty="0" err="1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Belgica</a:t>
            </a:r>
            <a:endParaRPr lang="fr-FR" sz="200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Stages Erasmus+ 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BIP : Programmes intensifs hybrides Erasmus+</a:t>
            </a: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85296"/>
                </a:solidFill>
                <a:effectLst/>
                <a:uLnTx/>
                <a:uFillTx/>
                <a:latin typeface="MetaOT-Norm" panose="020B0504030101020102" pitchFamily="34" charset="77"/>
                <a:ea typeface="+mn-ea"/>
                <a:cs typeface="+mn-cs"/>
              </a:rPr>
              <a:t>Hors-Europe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Séjours « Erasmus » d’un quadrimestre ou une année (certaines facultés)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i="0" dirty="0">
                <a:solidFill>
                  <a:srgbClr val="085296"/>
                </a:solidFill>
                <a:effectLst/>
                <a:latin typeface="MetaOT-Norm" panose="020B0504030101020102" pitchFamily="34" charset="77"/>
              </a:rPr>
              <a:t>Séjours avec diplôme conjoint, double diplôme (certaines facultés)</a:t>
            </a:r>
          </a:p>
          <a:p>
            <a:pPr marL="457200" indent="-457200" algn="l" fontAlgn="base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85296"/>
                </a:solidFill>
                <a:latin typeface="MetaOT-Norm" panose="020B0504030101020102" pitchFamily="34" charset="77"/>
              </a:rPr>
              <a:t>Opportunités via l’ARES</a:t>
            </a:r>
            <a:endParaRPr lang="fr-FR" sz="200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pPr algn="l" fontAlgn="base"/>
            <a:endParaRPr lang="fr-BE" sz="2000" b="0" i="0" dirty="0">
              <a:solidFill>
                <a:srgbClr val="085296"/>
              </a:solidFill>
              <a:effectLst/>
              <a:latin typeface="MetaOT-Norm" panose="020B0504030101020102" pitchFamily="34" charset="77"/>
            </a:endParaRPr>
          </a:p>
          <a:p>
            <a:endParaRPr lang="fr-FR" sz="2400" dirty="0">
              <a:latin typeface="MetaOT-Norm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8345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8BA750-A078-9377-8D4D-0B0A7C5FD7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7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2B0AD7-B1FA-C64D-2C0E-4EE861A0C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187" y="422865"/>
            <a:ext cx="2212969" cy="720135"/>
          </a:xfrm>
          <a:prstGeom prst="rect">
            <a:avLst/>
          </a:prstGeom>
        </p:spPr>
      </p:pic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915634A0-7056-F6A2-FD1A-0894A0753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1" y="146193"/>
            <a:ext cx="5287957" cy="6513811"/>
          </a:xfrm>
          <a:prstGeom prst="rect">
            <a:avLst/>
          </a:prstGeom>
        </p:spPr>
      </p:pic>
      <p:pic>
        <p:nvPicPr>
          <p:cNvPr id="6" name="Image 5" descr="Une image contenant Police, Graphique, capture d’écran, texte&#10;&#10;Description générée automatiquement">
            <a:extLst>
              <a:ext uri="{FF2B5EF4-FFF2-40B4-BE49-F238E27FC236}">
                <a16:creationId xmlns:a16="http://schemas.microsoft.com/office/drawing/2014/main" id="{BC07A17D-15DD-6D10-DF82-05B5C2DC0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480" y="146194"/>
            <a:ext cx="1530865" cy="718100"/>
          </a:xfrm>
          <a:prstGeom prst="rect">
            <a:avLst/>
          </a:prstGeom>
        </p:spPr>
      </p:pic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3364E92-B116-4E56-54BF-567C4AB7D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328" y="146193"/>
            <a:ext cx="5771502" cy="617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898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C92"/>
      </a:accent1>
      <a:accent2>
        <a:srgbClr val="6082B1"/>
      </a:accent2>
      <a:accent3>
        <a:srgbClr val="ADC0D8"/>
      </a:accent3>
      <a:accent4>
        <a:srgbClr val="CEDDEE"/>
      </a:accent4>
      <a:accent5>
        <a:srgbClr val="5B9BD5"/>
      </a:accent5>
      <a:accent6>
        <a:srgbClr val="173E6F"/>
      </a:accent6>
      <a:hlink>
        <a:srgbClr val="0563C1"/>
      </a:hlink>
      <a:folHlink>
        <a:srgbClr val="2C549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3167</Words>
  <Application>Microsoft Office PowerPoint</Application>
  <PresentationFormat>Grand écran</PresentationFormat>
  <Paragraphs>655</Paragraphs>
  <Slides>68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68</vt:i4>
      </vt:variant>
    </vt:vector>
  </HeadingPairs>
  <TitlesOfParts>
    <vt:vector size="87" baseType="lpstr">
      <vt:lpstr>Aptos</vt:lpstr>
      <vt:lpstr>Aptos Display</vt:lpstr>
      <vt:lpstr>Arial</vt:lpstr>
      <vt:lpstr>Calibri</vt:lpstr>
      <vt:lpstr>Calibri Light</vt:lpstr>
      <vt:lpstr>IntroRegular</vt:lpstr>
      <vt:lpstr>MetaOT-Book</vt:lpstr>
      <vt:lpstr>MetaOT-Light</vt:lpstr>
      <vt:lpstr>MetaOT-Medi</vt:lpstr>
      <vt:lpstr>MetaOT-Norm</vt:lpstr>
      <vt:lpstr>Open Sans Bold</vt:lpstr>
      <vt:lpstr>Quicksand</vt:lpstr>
      <vt:lpstr>Quicksand Bold</vt:lpstr>
      <vt:lpstr>Wingdings</vt:lpstr>
      <vt:lpstr>Thème Office</vt:lpstr>
      <vt:lpstr>Thème Office</vt:lpstr>
      <vt:lpstr>Office Theme</vt:lpstr>
      <vt:lpstr>Office Theme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         Bourses de voyage   Date de dépôt des projets à l’ULB:  Le mercredi 05 Novembre à 18h  Personne de contact :  Julien Raude  financements.international@ulb.be</vt:lpstr>
      <vt:lpstr> </vt:lpstr>
      <vt:lpstr>Présentation PowerPoint</vt:lpstr>
      <vt:lpstr>31 Pays éligibles</vt:lpstr>
      <vt:lpstr>Présentation PowerPoint</vt:lpstr>
      <vt:lpstr> Constitution du dossier </vt:lpstr>
      <vt:lpstr>                       Date de dépôt des projets à l’ULB:  18 mai 2026 à 12h  Personne de contact :  Clara Olive   financements.international@ulb.be</vt:lpstr>
      <vt:lpstr> </vt:lpstr>
      <vt:lpstr>31 Pays éligibles</vt:lpstr>
      <vt:lpstr>31 Pays éligibles</vt:lpstr>
      <vt:lpstr>Présentation PowerPoint</vt:lpstr>
      <vt:lpstr> Constitution du dossier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Mevel Caroline</dc:creator>
  <cp:keywords/>
  <dc:description/>
  <cp:lastModifiedBy>VANDENBROUCKE Gaël</cp:lastModifiedBy>
  <cp:revision>37</cp:revision>
  <dcterms:created xsi:type="dcterms:W3CDTF">2022-11-21T13:34:10Z</dcterms:created>
  <dcterms:modified xsi:type="dcterms:W3CDTF">2025-10-16T08:07:24Z</dcterms:modified>
  <cp:category/>
</cp:coreProperties>
</file>